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2" r:id="rId2"/>
    <p:sldId id="260" r:id="rId3"/>
    <p:sldId id="303" r:id="rId4"/>
    <p:sldId id="307" r:id="rId5"/>
    <p:sldId id="304" r:id="rId6"/>
    <p:sldId id="305" r:id="rId7"/>
    <p:sldId id="262" r:id="rId8"/>
    <p:sldId id="306" r:id="rId9"/>
    <p:sldId id="309" r:id="rId10"/>
    <p:sldId id="258" r:id="rId11"/>
    <p:sldId id="308" r:id="rId12"/>
    <p:sldId id="257" r:id="rId13"/>
    <p:sldId id="310" r:id="rId14"/>
    <p:sldId id="317" r:id="rId15"/>
    <p:sldId id="311" r:id="rId16"/>
    <p:sldId id="271" r:id="rId17"/>
    <p:sldId id="301" r:id="rId18"/>
    <p:sldId id="312" r:id="rId19"/>
    <p:sldId id="313" r:id="rId20"/>
    <p:sldId id="314" r:id="rId21"/>
    <p:sldId id="316" r:id="rId22"/>
    <p:sldId id="294" r:id="rId23"/>
    <p:sldId id="272" r:id="rId24"/>
    <p:sldId id="276" r:id="rId25"/>
    <p:sldId id="273" r:id="rId26"/>
    <p:sldId id="277" r:id="rId27"/>
    <p:sldId id="279" r:id="rId28"/>
    <p:sldId id="280" r:id="rId29"/>
    <p:sldId id="281" r:id="rId30"/>
    <p:sldId id="282" r:id="rId31"/>
    <p:sldId id="283" r:id="rId32"/>
    <p:sldId id="291" r:id="rId33"/>
    <p:sldId id="284" r:id="rId34"/>
    <p:sldId id="292" r:id="rId35"/>
    <p:sldId id="285" r:id="rId36"/>
    <p:sldId id="286" r:id="rId37"/>
    <p:sldId id="287" r:id="rId38"/>
    <p:sldId id="289" r:id="rId39"/>
    <p:sldId id="290" r:id="rId40"/>
    <p:sldId id="295" r:id="rId41"/>
    <p:sldId id="296" r:id="rId42"/>
    <p:sldId id="297" r:id="rId43"/>
    <p:sldId id="298" r:id="rId44"/>
    <p:sldId id="299"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8B93B16-9779-496D-ACCA-81F00F4E992C}">
          <p14:sldIdLst>
            <p14:sldId id="302"/>
            <p14:sldId id="260"/>
            <p14:sldId id="303"/>
            <p14:sldId id="307"/>
            <p14:sldId id="304"/>
            <p14:sldId id="305"/>
            <p14:sldId id="262"/>
            <p14:sldId id="306"/>
            <p14:sldId id="309"/>
            <p14:sldId id="258"/>
            <p14:sldId id="308"/>
            <p14:sldId id="257"/>
            <p14:sldId id="310"/>
            <p14:sldId id="317"/>
            <p14:sldId id="311"/>
            <p14:sldId id="271"/>
            <p14:sldId id="301"/>
            <p14:sldId id="312"/>
            <p14:sldId id="313"/>
            <p14:sldId id="314"/>
            <p14:sldId id="316"/>
          </p14:sldIdLst>
        </p14:section>
        <p14:section name="BI - Analytics Examples" id="{77E414BA-8665-4783-9A42-E96DA3091F08}">
          <p14:sldIdLst>
            <p14:sldId id="294"/>
            <p14:sldId id="272"/>
            <p14:sldId id="276"/>
            <p14:sldId id="273"/>
            <p14:sldId id="277"/>
            <p14:sldId id="279"/>
            <p14:sldId id="280"/>
            <p14:sldId id="281"/>
            <p14:sldId id="282"/>
            <p14:sldId id="283"/>
            <p14:sldId id="291"/>
            <p14:sldId id="284"/>
            <p14:sldId id="292"/>
            <p14:sldId id="285"/>
            <p14:sldId id="286"/>
            <p14:sldId id="287"/>
            <p14:sldId id="289"/>
            <p14:sldId id="290"/>
            <p14:sldId id="295"/>
            <p14:sldId id="296"/>
            <p14:sldId id="297"/>
            <p14:sldId id="298"/>
            <p14:sldId id="29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9C27"/>
    <a:srgbClr val="FAB257"/>
    <a:srgbClr val="FFFFFF"/>
    <a:srgbClr val="D38A58"/>
    <a:srgbClr val="FEA028"/>
    <a:srgbClr val="145FAF"/>
    <a:srgbClr val="5C99CB"/>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34" autoAdjust="0"/>
    <p:restoredTop sz="96586" autoAdjust="0"/>
  </p:normalViewPr>
  <p:slideViewPr>
    <p:cSldViewPr snapToGrid="0">
      <p:cViewPr varScale="1">
        <p:scale>
          <a:sx n="119" d="100"/>
          <a:sy n="119" d="100"/>
        </p:scale>
        <p:origin x="96" y="1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ED3D3BF-D17D-4C49-9E15-20324F2B2896}" type="datetimeFigureOut">
              <a:rPr lang="en-US" smtClean="0"/>
              <a:t>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31B676-9C68-47CF-836B-EEDD254E0F2E}" type="slidenum">
              <a:rPr lang="en-US" smtClean="0"/>
              <a:t>‹#›</a:t>
            </a:fld>
            <a:endParaRPr lang="en-US"/>
          </a:p>
        </p:txBody>
      </p:sp>
    </p:spTree>
    <p:extLst>
      <p:ext uri="{BB962C8B-B14F-4D97-AF65-F5344CB8AC3E}">
        <p14:creationId xmlns:p14="http://schemas.microsoft.com/office/powerpoint/2010/main" val="1886396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D3D3BF-D17D-4C49-9E15-20324F2B2896}" type="datetimeFigureOut">
              <a:rPr lang="en-US" smtClean="0"/>
              <a:t>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31B676-9C68-47CF-836B-EEDD254E0F2E}" type="slidenum">
              <a:rPr lang="en-US" smtClean="0"/>
              <a:t>‹#›</a:t>
            </a:fld>
            <a:endParaRPr lang="en-US"/>
          </a:p>
        </p:txBody>
      </p:sp>
    </p:spTree>
    <p:extLst>
      <p:ext uri="{BB962C8B-B14F-4D97-AF65-F5344CB8AC3E}">
        <p14:creationId xmlns:p14="http://schemas.microsoft.com/office/powerpoint/2010/main" val="25683828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D3D3BF-D17D-4C49-9E15-20324F2B2896}" type="datetimeFigureOut">
              <a:rPr lang="en-US" smtClean="0"/>
              <a:t>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31B676-9C68-47CF-836B-EEDD254E0F2E}" type="slidenum">
              <a:rPr lang="en-US" smtClean="0"/>
              <a:t>‹#›</a:t>
            </a:fld>
            <a:endParaRPr lang="en-US"/>
          </a:p>
        </p:txBody>
      </p:sp>
    </p:spTree>
    <p:extLst>
      <p:ext uri="{BB962C8B-B14F-4D97-AF65-F5344CB8AC3E}">
        <p14:creationId xmlns:p14="http://schemas.microsoft.com/office/powerpoint/2010/main" val="4287458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D3D3BF-D17D-4C49-9E15-20324F2B2896}" type="datetimeFigureOut">
              <a:rPr lang="en-US" smtClean="0"/>
              <a:t>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31B676-9C68-47CF-836B-EEDD254E0F2E}" type="slidenum">
              <a:rPr lang="en-US" smtClean="0"/>
              <a:t>‹#›</a:t>
            </a:fld>
            <a:endParaRPr lang="en-US"/>
          </a:p>
        </p:txBody>
      </p:sp>
    </p:spTree>
    <p:extLst>
      <p:ext uri="{BB962C8B-B14F-4D97-AF65-F5344CB8AC3E}">
        <p14:creationId xmlns:p14="http://schemas.microsoft.com/office/powerpoint/2010/main" val="2343688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ED3D3BF-D17D-4C49-9E15-20324F2B2896}" type="datetimeFigureOut">
              <a:rPr lang="en-US" smtClean="0"/>
              <a:t>1/6/2015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31B676-9C68-47CF-836B-EEDD254E0F2E}" type="slidenum">
              <a:rPr lang="en-US" smtClean="0"/>
              <a:t>‹#›</a:t>
            </a:fld>
            <a:endParaRPr lang="en-US"/>
          </a:p>
        </p:txBody>
      </p:sp>
    </p:spTree>
    <p:extLst>
      <p:ext uri="{BB962C8B-B14F-4D97-AF65-F5344CB8AC3E}">
        <p14:creationId xmlns:p14="http://schemas.microsoft.com/office/powerpoint/2010/main" val="2712189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ED3D3BF-D17D-4C49-9E15-20324F2B2896}" type="datetimeFigureOut">
              <a:rPr lang="en-US" smtClean="0"/>
              <a:t>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31B676-9C68-47CF-836B-EEDD254E0F2E}" type="slidenum">
              <a:rPr lang="en-US" smtClean="0"/>
              <a:t>‹#›</a:t>
            </a:fld>
            <a:endParaRPr lang="en-US"/>
          </a:p>
        </p:txBody>
      </p:sp>
    </p:spTree>
    <p:extLst>
      <p:ext uri="{BB962C8B-B14F-4D97-AF65-F5344CB8AC3E}">
        <p14:creationId xmlns:p14="http://schemas.microsoft.com/office/powerpoint/2010/main" val="1951816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ED3D3BF-D17D-4C49-9E15-20324F2B2896}" type="datetimeFigureOut">
              <a:rPr lang="en-US" smtClean="0"/>
              <a:t>1/6/2015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431B676-9C68-47CF-836B-EEDD254E0F2E}" type="slidenum">
              <a:rPr lang="en-US" smtClean="0"/>
              <a:t>‹#›</a:t>
            </a:fld>
            <a:endParaRPr lang="en-US"/>
          </a:p>
        </p:txBody>
      </p:sp>
    </p:spTree>
    <p:extLst>
      <p:ext uri="{BB962C8B-B14F-4D97-AF65-F5344CB8AC3E}">
        <p14:creationId xmlns:p14="http://schemas.microsoft.com/office/powerpoint/2010/main" val="32293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ED3D3BF-D17D-4C49-9E15-20324F2B2896}" type="datetimeFigureOut">
              <a:rPr lang="en-US" smtClean="0"/>
              <a:t>1/6/2015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431B676-9C68-47CF-836B-EEDD254E0F2E}" type="slidenum">
              <a:rPr lang="en-US" smtClean="0"/>
              <a:t>‹#›</a:t>
            </a:fld>
            <a:endParaRPr lang="en-US"/>
          </a:p>
        </p:txBody>
      </p:sp>
    </p:spTree>
    <p:extLst>
      <p:ext uri="{BB962C8B-B14F-4D97-AF65-F5344CB8AC3E}">
        <p14:creationId xmlns:p14="http://schemas.microsoft.com/office/powerpoint/2010/main" val="9747801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D3D3BF-D17D-4C49-9E15-20324F2B2896}" type="datetimeFigureOut">
              <a:rPr lang="en-US" smtClean="0"/>
              <a:t>1/6/2015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31B676-9C68-47CF-836B-EEDD254E0F2E}" type="slidenum">
              <a:rPr lang="en-US" smtClean="0"/>
              <a:t>‹#›</a:t>
            </a:fld>
            <a:endParaRPr lang="en-US"/>
          </a:p>
        </p:txBody>
      </p:sp>
    </p:spTree>
    <p:extLst>
      <p:ext uri="{BB962C8B-B14F-4D97-AF65-F5344CB8AC3E}">
        <p14:creationId xmlns:p14="http://schemas.microsoft.com/office/powerpoint/2010/main" val="3556909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D3D3BF-D17D-4C49-9E15-20324F2B2896}" type="datetimeFigureOut">
              <a:rPr lang="en-US" smtClean="0"/>
              <a:t>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31B676-9C68-47CF-836B-EEDD254E0F2E}" type="slidenum">
              <a:rPr lang="en-US" smtClean="0"/>
              <a:t>‹#›</a:t>
            </a:fld>
            <a:endParaRPr lang="en-US"/>
          </a:p>
        </p:txBody>
      </p:sp>
    </p:spTree>
    <p:extLst>
      <p:ext uri="{BB962C8B-B14F-4D97-AF65-F5344CB8AC3E}">
        <p14:creationId xmlns:p14="http://schemas.microsoft.com/office/powerpoint/2010/main" val="3229745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D3D3BF-D17D-4C49-9E15-20324F2B2896}" type="datetimeFigureOut">
              <a:rPr lang="en-US" smtClean="0"/>
              <a:t>1/6/2015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31B676-9C68-47CF-836B-EEDD254E0F2E}" type="slidenum">
              <a:rPr lang="en-US" smtClean="0"/>
              <a:t>‹#›</a:t>
            </a:fld>
            <a:endParaRPr lang="en-US"/>
          </a:p>
        </p:txBody>
      </p:sp>
    </p:spTree>
    <p:extLst>
      <p:ext uri="{BB962C8B-B14F-4D97-AF65-F5344CB8AC3E}">
        <p14:creationId xmlns:p14="http://schemas.microsoft.com/office/powerpoint/2010/main" val="445680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D3D3BF-D17D-4C49-9E15-20324F2B2896}" type="datetimeFigureOut">
              <a:rPr lang="en-US" smtClean="0"/>
              <a:t>1/6/2015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31B676-9C68-47CF-836B-EEDD254E0F2E}" type="slidenum">
              <a:rPr lang="en-US" smtClean="0"/>
              <a:t>‹#›</a:t>
            </a:fld>
            <a:endParaRPr lang="en-US"/>
          </a:p>
        </p:txBody>
      </p:sp>
    </p:spTree>
    <p:extLst>
      <p:ext uri="{BB962C8B-B14F-4D97-AF65-F5344CB8AC3E}">
        <p14:creationId xmlns:p14="http://schemas.microsoft.com/office/powerpoint/2010/main" val="26701119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png"/><Relationship Id="rId7" Type="http://schemas.openxmlformats.org/officeDocument/2006/relationships/image" Target="../media/image22.jpg"/><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png"/><Relationship Id="rId10"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image" Target="../media/image24.png"/></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7.png"/><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6062472" cy="3465576"/>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lumMod val="50000"/>
                    <a:lumOff val="50000"/>
                  </a:schemeClr>
                </a:solidFill>
                <a:latin typeface="Lovelo Black" panose="02000000000000000000" pitchFamily="50" charset="0"/>
              </a:rPr>
              <a:t>Your CRM starts with Email</a:t>
            </a:r>
            <a:endParaRPr lang="en-US" dirty="0">
              <a:solidFill>
                <a:schemeClr val="tx1">
                  <a:lumMod val="50000"/>
                  <a:lumOff val="50000"/>
                </a:schemeClr>
              </a:solidFill>
              <a:latin typeface="Lovelo Black" panose="02000000000000000000" pitchFamily="50" charset="0"/>
            </a:endParaRPr>
          </a:p>
        </p:txBody>
      </p:sp>
      <p:sp>
        <p:nvSpPr>
          <p:cNvPr id="13" name="Rectangle 12"/>
          <p:cNvSpPr/>
          <p:nvPr/>
        </p:nvSpPr>
        <p:spPr>
          <a:xfrm>
            <a:off x="6062472" y="0"/>
            <a:ext cx="6129528" cy="3465576"/>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lumMod val="50000"/>
                    <a:lumOff val="50000"/>
                  </a:schemeClr>
                </a:solidFill>
                <a:latin typeface="Lovelo Black" panose="02000000000000000000" pitchFamily="50" charset="0"/>
              </a:rPr>
              <a:t>Insight your email</a:t>
            </a:r>
            <a:endParaRPr lang="en-US" dirty="0">
              <a:solidFill>
                <a:schemeClr val="tx1">
                  <a:lumMod val="50000"/>
                  <a:lumOff val="50000"/>
                </a:schemeClr>
              </a:solidFill>
              <a:latin typeface="Lovelo Black" panose="02000000000000000000" pitchFamily="50" charset="0"/>
            </a:endParaRPr>
          </a:p>
        </p:txBody>
      </p:sp>
      <p:sp>
        <p:nvSpPr>
          <p:cNvPr id="17" name="Rectangle 16"/>
          <p:cNvSpPr/>
          <p:nvPr/>
        </p:nvSpPr>
        <p:spPr>
          <a:xfrm>
            <a:off x="0" y="3465576"/>
            <a:ext cx="6062472" cy="339242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lumMod val="50000"/>
                    <a:lumOff val="50000"/>
                  </a:schemeClr>
                </a:solidFill>
                <a:latin typeface="Lovelo Black" panose="02000000000000000000" pitchFamily="50" charset="0"/>
              </a:rPr>
              <a:t>Automate Data Collection</a:t>
            </a:r>
            <a:endParaRPr lang="en-US" dirty="0">
              <a:solidFill>
                <a:schemeClr val="tx1">
                  <a:lumMod val="50000"/>
                  <a:lumOff val="50000"/>
                </a:schemeClr>
              </a:solidFill>
              <a:latin typeface="Lovelo Black" panose="02000000000000000000" pitchFamily="50" charset="0"/>
            </a:endParaRPr>
          </a:p>
        </p:txBody>
      </p:sp>
      <p:sp>
        <p:nvSpPr>
          <p:cNvPr id="18" name="Rectangle 17"/>
          <p:cNvSpPr/>
          <p:nvPr/>
        </p:nvSpPr>
        <p:spPr>
          <a:xfrm>
            <a:off x="6062472" y="3465576"/>
            <a:ext cx="6129528" cy="339242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lumMod val="50000"/>
                    <a:lumOff val="50000"/>
                  </a:schemeClr>
                </a:solidFill>
                <a:latin typeface="Lovelo Black" panose="02000000000000000000" pitchFamily="50" charset="0"/>
              </a:rPr>
              <a:t>Get Big on Data</a:t>
            </a:r>
            <a:endParaRPr lang="en-US" dirty="0">
              <a:solidFill>
                <a:schemeClr val="tx1">
                  <a:lumMod val="50000"/>
                  <a:lumOff val="50000"/>
                </a:schemeClr>
              </a:solidFill>
              <a:latin typeface="Lovelo Black" panose="02000000000000000000" pitchFamily="50" charset="0"/>
            </a:endParaRPr>
          </a:p>
        </p:txBody>
      </p:sp>
      <p:sp>
        <p:nvSpPr>
          <p:cNvPr id="3" name="Oval 2"/>
          <p:cNvSpPr/>
          <p:nvPr/>
        </p:nvSpPr>
        <p:spPr>
          <a:xfrm>
            <a:off x="4745736" y="2240280"/>
            <a:ext cx="2633472" cy="2468880"/>
          </a:xfrm>
          <a:prstGeom prst="ellipse">
            <a:avLst/>
          </a:prstGeom>
          <a:solidFill>
            <a:schemeClr val="bg1"/>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4768" y="2660960"/>
            <a:ext cx="2475408" cy="1536079"/>
          </a:xfrm>
          <a:prstGeom prst="rect">
            <a:avLst/>
          </a:prstGeom>
        </p:spPr>
      </p:pic>
    </p:spTree>
    <p:extLst>
      <p:ext uri="{BB962C8B-B14F-4D97-AF65-F5344CB8AC3E}">
        <p14:creationId xmlns:p14="http://schemas.microsoft.com/office/powerpoint/2010/main" val="33056541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7106" y="652281"/>
            <a:ext cx="1765211" cy="1765211"/>
          </a:xfrm>
          <a:prstGeom prst="rect">
            <a:avLst/>
          </a:prstGeom>
        </p:spPr>
      </p:pic>
      <p:pic>
        <p:nvPicPr>
          <p:cNvPr id="2" name="Picture 1"/>
          <p:cNvPicPr>
            <a:picLocks noChangeAspect="1"/>
          </p:cNvPicPr>
          <p:nvPr/>
        </p:nvPicPr>
        <p:blipFill>
          <a:blip r:embed="rId3"/>
          <a:stretch>
            <a:fillRect/>
          </a:stretch>
        </p:blipFill>
        <p:spPr>
          <a:xfrm>
            <a:off x="4976726" y="927230"/>
            <a:ext cx="5976149" cy="5436248"/>
          </a:xfrm>
          <a:prstGeom prst="rect">
            <a:avLst/>
          </a:prstGeom>
        </p:spPr>
      </p:pic>
      <p:sp>
        <p:nvSpPr>
          <p:cNvPr id="3" name="TextBox 2"/>
          <p:cNvSpPr txBox="1"/>
          <p:nvPr/>
        </p:nvSpPr>
        <p:spPr>
          <a:xfrm>
            <a:off x="967106" y="2827176"/>
            <a:ext cx="2584579" cy="1200329"/>
          </a:xfrm>
          <a:prstGeom prst="rect">
            <a:avLst/>
          </a:prstGeom>
          <a:noFill/>
        </p:spPr>
        <p:txBody>
          <a:bodyPr wrap="square" rtlCol="0">
            <a:spAutoFit/>
          </a:bodyPr>
          <a:lstStyle/>
          <a:p>
            <a:r>
              <a:rPr lang="en-US" dirty="0" err="1" smtClean="0"/>
              <a:t>eFuzion</a:t>
            </a:r>
            <a:r>
              <a:rPr lang="en-US" dirty="0" smtClean="0"/>
              <a:t> Tracks</a:t>
            </a:r>
          </a:p>
          <a:p>
            <a:pPr marL="285750" indent="-285750">
              <a:buFont typeface="Arial" panose="020B0604020202020204" pitchFamily="34" charset="0"/>
              <a:buChar char="•"/>
            </a:pPr>
            <a:r>
              <a:rPr lang="en-US" dirty="0" smtClean="0"/>
              <a:t>Opens</a:t>
            </a:r>
          </a:p>
          <a:p>
            <a:pPr marL="285750" indent="-285750">
              <a:buFont typeface="Arial" panose="020B0604020202020204" pitchFamily="34" charset="0"/>
              <a:buChar char="•"/>
            </a:pPr>
            <a:r>
              <a:rPr lang="en-US" dirty="0" smtClean="0"/>
              <a:t>Link Clicks</a:t>
            </a:r>
          </a:p>
          <a:p>
            <a:pPr marL="285750" indent="-285750">
              <a:buFont typeface="Arial" panose="020B0604020202020204" pitchFamily="34" charset="0"/>
              <a:buChar char="•"/>
            </a:pPr>
            <a:r>
              <a:rPr lang="en-US" dirty="0" smtClean="0"/>
              <a:t>Website Visits</a:t>
            </a:r>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32317" y="1576015"/>
            <a:ext cx="1356049" cy="841477"/>
          </a:xfrm>
          <a:prstGeom prst="rect">
            <a:avLst/>
          </a:prstGeom>
        </p:spPr>
      </p:pic>
      <p:sp>
        <p:nvSpPr>
          <p:cNvPr id="7" name="Left Bracket 6"/>
          <p:cNvSpPr/>
          <p:nvPr/>
        </p:nvSpPr>
        <p:spPr>
          <a:xfrm>
            <a:off x="8052888" y="1800089"/>
            <a:ext cx="543482" cy="3983422"/>
          </a:xfrm>
          <a:prstGeom prst="leftBracket">
            <a:avLst/>
          </a:prstGeom>
          <a:noFill/>
          <a:ln w="38100">
            <a:solidFill>
              <a:srgbClr val="F89C2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Rectangle 7"/>
          <p:cNvSpPr/>
          <p:nvPr/>
        </p:nvSpPr>
        <p:spPr>
          <a:xfrm>
            <a:off x="4206974" y="3607134"/>
            <a:ext cx="2978817" cy="369332"/>
          </a:xfrm>
          <a:prstGeom prst="rect">
            <a:avLst/>
          </a:prstGeom>
          <a:ln w="38100">
            <a:solidFill>
              <a:srgbClr val="FEA028"/>
            </a:solidFill>
            <a:prstDash val="sysDash"/>
          </a:ln>
        </p:spPr>
        <p:txBody>
          <a:bodyPr wrap="square">
            <a:spAutoFit/>
          </a:bodyPr>
          <a:lstStyle/>
          <a:p>
            <a:r>
              <a:rPr lang="en-US" dirty="0" smtClean="0"/>
              <a:t>Opens. Clicks. Website Visits</a:t>
            </a:r>
            <a:endParaRPr lang="en-US" dirty="0"/>
          </a:p>
        </p:txBody>
      </p:sp>
      <p:cxnSp>
        <p:nvCxnSpPr>
          <p:cNvPr id="10" name="Elbow Connector 9"/>
          <p:cNvCxnSpPr>
            <a:stCxn id="3" idx="3"/>
          </p:cNvCxnSpPr>
          <p:nvPr/>
        </p:nvCxnSpPr>
        <p:spPr>
          <a:xfrm flipV="1">
            <a:off x="3551685" y="3427340"/>
            <a:ext cx="4413115" cy="1"/>
          </a:xfrm>
          <a:prstGeom prst="bentConnector3">
            <a:avLst/>
          </a:prstGeom>
          <a:ln w="38100">
            <a:solidFill>
              <a:srgbClr val="F89C27"/>
            </a:solidFill>
            <a:tailEnd type="triangle"/>
          </a:ln>
        </p:spPr>
        <p:style>
          <a:lnRef idx="1">
            <a:schemeClr val="accent1"/>
          </a:lnRef>
          <a:fillRef idx="0">
            <a:schemeClr val="accent1"/>
          </a:fillRef>
          <a:effectRef idx="0">
            <a:schemeClr val="accent1"/>
          </a:effectRef>
          <a:fontRef idx="minor">
            <a:schemeClr val="tx1"/>
          </a:fontRef>
        </p:style>
      </p:cxnSp>
      <p:sp>
        <p:nvSpPr>
          <p:cNvPr id="13" name="Title 1"/>
          <p:cNvSpPr txBox="1">
            <a:spLocks/>
          </p:cNvSpPr>
          <p:nvPr/>
        </p:nvSpPr>
        <p:spPr>
          <a:xfrm>
            <a:off x="967106" y="190447"/>
            <a:ext cx="10515600" cy="584109"/>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dirty="0" smtClean="0">
                <a:latin typeface="Lovelo Black" panose="02000000000000000000" pitchFamily="50" charset="0"/>
              </a:rPr>
              <a:t>Understand your prospects and Engage them at the right time</a:t>
            </a:r>
            <a:endParaRPr lang="en-US" sz="2400" dirty="0">
              <a:latin typeface="Lovelo Black" panose="02000000000000000000" pitchFamily="50" charset="0"/>
            </a:endParaRPr>
          </a:p>
        </p:txBody>
      </p:sp>
    </p:spTree>
    <p:extLst>
      <p:ext uri="{BB962C8B-B14F-4D97-AF65-F5344CB8AC3E}">
        <p14:creationId xmlns:p14="http://schemas.microsoft.com/office/powerpoint/2010/main" val="40132048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50495" y="1690688"/>
            <a:ext cx="7331242" cy="4502107"/>
          </a:xfrm>
          <a:prstGeom prst="rect">
            <a:avLst/>
          </a:prstGeom>
        </p:spPr>
      </p:pic>
      <p:sp>
        <p:nvSpPr>
          <p:cNvPr id="5" name="Title 4"/>
          <p:cNvSpPr>
            <a:spLocks noGrp="1"/>
          </p:cNvSpPr>
          <p:nvPr>
            <p:ph type="title"/>
          </p:nvPr>
        </p:nvSpPr>
        <p:spPr/>
        <p:txBody>
          <a:bodyPr>
            <a:normAutofit/>
          </a:bodyPr>
          <a:lstStyle/>
          <a:p>
            <a:pPr algn="ctr"/>
            <a:r>
              <a:rPr lang="en-US" sz="3600" dirty="0" smtClean="0">
                <a:latin typeface="Lovelo Black" panose="02000000000000000000" pitchFamily="50" charset="0"/>
              </a:rPr>
              <a:t>Insight your email</a:t>
            </a:r>
            <a:endParaRPr lang="en-US" sz="3600" dirty="0">
              <a:latin typeface="Lovelo Black" panose="02000000000000000000" pitchFamily="50" charset="0"/>
            </a:endParaRPr>
          </a:p>
        </p:txBody>
      </p:sp>
      <p:sp>
        <p:nvSpPr>
          <p:cNvPr id="4" name="TextBox 3"/>
          <p:cNvSpPr txBox="1"/>
          <p:nvPr/>
        </p:nvSpPr>
        <p:spPr>
          <a:xfrm>
            <a:off x="8750239" y="1883201"/>
            <a:ext cx="3230881" cy="923330"/>
          </a:xfrm>
          <a:prstGeom prst="rect">
            <a:avLst/>
          </a:prstGeom>
          <a:noFill/>
          <a:ln w="38100">
            <a:solidFill>
              <a:srgbClr val="F89C27"/>
            </a:solidFill>
            <a:prstDash val="sysDash"/>
          </a:ln>
        </p:spPr>
        <p:txBody>
          <a:bodyPr wrap="square" rtlCol="0">
            <a:spAutoFit/>
          </a:bodyPr>
          <a:lstStyle/>
          <a:p>
            <a:r>
              <a:rPr lang="en-US" dirty="0" err="1" smtClean="0"/>
              <a:t>eFuzion</a:t>
            </a:r>
            <a:r>
              <a:rPr lang="en-US" dirty="0" smtClean="0"/>
              <a:t> grabs contact activities and puts them back in the related email conversation.    </a:t>
            </a:r>
          </a:p>
        </p:txBody>
      </p:sp>
      <p:cxnSp>
        <p:nvCxnSpPr>
          <p:cNvPr id="8" name="Straight Arrow Connector 7"/>
          <p:cNvCxnSpPr/>
          <p:nvPr/>
        </p:nvCxnSpPr>
        <p:spPr>
          <a:xfrm flipH="1">
            <a:off x="3799269" y="2806531"/>
            <a:ext cx="6681162" cy="1341739"/>
          </a:xfrm>
          <a:prstGeom prst="straightConnector1">
            <a:avLst/>
          </a:prstGeom>
          <a:ln w="38100">
            <a:prstDash val="sysDash"/>
            <a:tailEnd type="triangle"/>
          </a:ln>
        </p:spPr>
        <p:style>
          <a:lnRef idx="1">
            <a:schemeClr val="accent2"/>
          </a:lnRef>
          <a:fillRef idx="0">
            <a:schemeClr val="accent2"/>
          </a:fillRef>
          <a:effectRef idx="0">
            <a:schemeClr val="accent2"/>
          </a:effectRef>
          <a:fontRef idx="minor">
            <a:schemeClr val="tx1"/>
          </a:fontRef>
        </p:style>
      </p:cxnSp>
      <p:cxnSp>
        <p:nvCxnSpPr>
          <p:cNvPr id="9" name="Straight Arrow Connector 8"/>
          <p:cNvCxnSpPr>
            <a:stCxn id="11" idx="1"/>
          </p:cNvCxnSpPr>
          <p:nvPr/>
        </p:nvCxnSpPr>
        <p:spPr>
          <a:xfrm flipH="1">
            <a:off x="7582848" y="3946996"/>
            <a:ext cx="1167392" cy="79404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7" name="Straight Arrow Connector 16"/>
          <p:cNvCxnSpPr>
            <a:stCxn id="12" idx="1"/>
          </p:cNvCxnSpPr>
          <p:nvPr/>
        </p:nvCxnSpPr>
        <p:spPr>
          <a:xfrm flipH="1">
            <a:off x="7631756" y="4532445"/>
            <a:ext cx="1118484" cy="151022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0" name="TextBox 9"/>
          <p:cNvSpPr txBox="1"/>
          <p:nvPr/>
        </p:nvSpPr>
        <p:spPr>
          <a:xfrm>
            <a:off x="8750240" y="3242877"/>
            <a:ext cx="3230880" cy="369332"/>
          </a:xfrm>
          <a:prstGeom prst="rect">
            <a:avLst/>
          </a:prstGeom>
          <a:noFill/>
          <a:ln w="38100">
            <a:solidFill>
              <a:srgbClr val="F89C27"/>
            </a:solidFill>
            <a:prstDash val="sysDash"/>
          </a:ln>
        </p:spPr>
        <p:txBody>
          <a:bodyPr wrap="square" rtlCol="0">
            <a:spAutoFit/>
          </a:bodyPr>
          <a:lstStyle/>
          <a:p>
            <a:r>
              <a:rPr lang="en-US" dirty="0" smtClean="0"/>
              <a:t>Opens</a:t>
            </a:r>
            <a:endParaRPr lang="en-US" dirty="0"/>
          </a:p>
        </p:txBody>
      </p:sp>
      <p:sp>
        <p:nvSpPr>
          <p:cNvPr id="11" name="TextBox 10"/>
          <p:cNvSpPr txBox="1"/>
          <p:nvPr/>
        </p:nvSpPr>
        <p:spPr>
          <a:xfrm>
            <a:off x="8750240" y="3762330"/>
            <a:ext cx="3230880" cy="369332"/>
          </a:xfrm>
          <a:prstGeom prst="rect">
            <a:avLst/>
          </a:prstGeom>
          <a:noFill/>
          <a:ln w="38100">
            <a:solidFill>
              <a:srgbClr val="F89C27"/>
            </a:solidFill>
            <a:prstDash val="sysDash"/>
          </a:ln>
        </p:spPr>
        <p:txBody>
          <a:bodyPr wrap="square" rtlCol="0">
            <a:spAutoFit/>
          </a:bodyPr>
          <a:lstStyle/>
          <a:p>
            <a:r>
              <a:rPr lang="en-US" dirty="0" smtClean="0"/>
              <a:t>Clicks</a:t>
            </a:r>
            <a:endParaRPr lang="en-US" dirty="0"/>
          </a:p>
        </p:txBody>
      </p:sp>
      <p:sp>
        <p:nvSpPr>
          <p:cNvPr id="12" name="TextBox 11"/>
          <p:cNvSpPr txBox="1"/>
          <p:nvPr/>
        </p:nvSpPr>
        <p:spPr>
          <a:xfrm>
            <a:off x="8750240" y="4347779"/>
            <a:ext cx="3230880" cy="369332"/>
          </a:xfrm>
          <a:prstGeom prst="rect">
            <a:avLst/>
          </a:prstGeom>
          <a:noFill/>
          <a:ln w="38100">
            <a:solidFill>
              <a:srgbClr val="F89C27"/>
            </a:solidFill>
            <a:prstDash val="sysDash"/>
          </a:ln>
        </p:spPr>
        <p:txBody>
          <a:bodyPr wrap="square" rtlCol="0">
            <a:spAutoFit/>
          </a:bodyPr>
          <a:lstStyle/>
          <a:p>
            <a:r>
              <a:rPr lang="en-US" dirty="0" smtClean="0"/>
              <a:t>Website Visits</a:t>
            </a:r>
            <a:endParaRPr lang="en-US" dirty="0"/>
          </a:p>
        </p:txBody>
      </p:sp>
      <p:sp>
        <p:nvSpPr>
          <p:cNvPr id="18" name="TextBox 17"/>
          <p:cNvSpPr txBox="1"/>
          <p:nvPr/>
        </p:nvSpPr>
        <p:spPr>
          <a:xfrm>
            <a:off x="8750240" y="5138300"/>
            <a:ext cx="3230880" cy="1477328"/>
          </a:xfrm>
          <a:prstGeom prst="rect">
            <a:avLst/>
          </a:prstGeom>
          <a:noFill/>
          <a:ln w="38100">
            <a:solidFill>
              <a:srgbClr val="F89C27"/>
            </a:solidFill>
            <a:prstDash val="sysDash"/>
          </a:ln>
        </p:spPr>
        <p:txBody>
          <a:bodyPr wrap="square" rtlCol="0">
            <a:spAutoFit/>
          </a:bodyPr>
          <a:lstStyle/>
          <a:p>
            <a:r>
              <a:rPr lang="en-US" dirty="0" err="1" smtClean="0"/>
              <a:t>eFuzion</a:t>
            </a:r>
            <a:r>
              <a:rPr lang="en-US" dirty="0" smtClean="0"/>
              <a:t> captures digital behavior to help your sales reps and project members </a:t>
            </a:r>
            <a:r>
              <a:rPr lang="en-US" u="sng" dirty="0" smtClean="0"/>
              <a:t>understand</a:t>
            </a:r>
            <a:r>
              <a:rPr lang="en-US" dirty="0" smtClean="0"/>
              <a:t> and </a:t>
            </a:r>
            <a:r>
              <a:rPr lang="en-US" u="sng" dirty="0" smtClean="0"/>
              <a:t>engage </a:t>
            </a:r>
            <a:r>
              <a:rPr lang="en-US" dirty="0" smtClean="0"/>
              <a:t>customers.  </a:t>
            </a:r>
            <a:endParaRPr lang="en-US" dirty="0"/>
          </a:p>
        </p:txBody>
      </p:sp>
      <p:cxnSp>
        <p:nvCxnSpPr>
          <p:cNvPr id="19" name="Straight Connector 18"/>
          <p:cNvCxnSpPr/>
          <p:nvPr/>
        </p:nvCxnSpPr>
        <p:spPr>
          <a:xfrm flipV="1">
            <a:off x="8637767" y="4937761"/>
            <a:ext cx="3369858" cy="1759"/>
          </a:xfrm>
          <a:prstGeom prst="line">
            <a:avLst/>
          </a:prstGeom>
          <a:ln w="38100">
            <a:solidFill>
              <a:schemeClr val="tx1">
                <a:lumMod val="50000"/>
                <a:lumOff val="50000"/>
              </a:schemeClr>
            </a:solidFill>
          </a:ln>
        </p:spPr>
        <p:style>
          <a:lnRef idx="1">
            <a:schemeClr val="accent2"/>
          </a:lnRef>
          <a:fillRef idx="0">
            <a:schemeClr val="accent2"/>
          </a:fillRef>
          <a:effectRef idx="0">
            <a:schemeClr val="accent2"/>
          </a:effectRef>
          <a:fontRef idx="minor">
            <a:schemeClr val="tx1"/>
          </a:fontRef>
        </p:style>
      </p:cxnSp>
      <p:cxnSp>
        <p:nvCxnSpPr>
          <p:cNvPr id="13" name="Straight Arrow Connector 12"/>
          <p:cNvCxnSpPr/>
          <p:nvPr/>
        </p:nvCxnSpPr>
        <p:spPr>
          <a:xfrm flipH="1" flipV="1">
            <a:off x="7813917" y="3217667"/>
            <a:ext cx="880086" cy="13309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2726442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47319" y="2908204"/>
            <a:ext cx="2381250" cy="2381250"/>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1263" y="3031321"/>
            <a:ext cx="1765211" cy="1765211"/>
          </a:xfrm>
          <a:prstGeom prst="rect">
            <a:avLst/>
          </a:prstGeom>
        </p:spPr>
      </p:pic>
      <p:grpSp>
        <p:nvGrpSpPr>
          <p:cNvPr id="5" name="Group 4"/>
          <p:cNvGrpSpPr/>
          <p:nvPr/>
        </p:nvGrpSpPr>
        <p:grpSpPr>
          <a:xfrm>
            <a:off x="5547362" y="3402148"/>
            <a:ext cx="2011680" cy="1533721"/>
            <a:chOff x="3831772" y="940327"/>
            <a:chExt cx="2011680" cy="1533721"/>
          </a:xfrm>
        </p:grpSpPr>
        <p:pic>
          <p:nvPicPr>
            <p:cNvPr id="17" name="Picture 16"/>
            <p:cNvPicPr>
              <a:picLocks noChangeAspect="1"/>
            </p:cNvPicPr>
            <p:nvPr/>
          </p:nvPicPr>
          <p:blipFill rotWithShape="1">
            <a:blip r:embed="rId4"/>
            <a:srcRect l="3496" t="50950" r="2998" b="38639"/>
            <a:stretch/>
          </p:blipFill>
          <p:spPr>
            <a:xfrm>
              <a:off x="3859808" y="1968002"/>
              <a:ext cx="1959430" cy="243975"/>
            </a:xfrm>
            <a:prstGeom prst="rect">
              <a:avLst/>
            </a:prstGeom>
          </p:spPr>
        </p:pic>
        <p:pic>
          <p:nvPicPr>
            <p:cNvPr id="18" name="Picture 17"/>
            <p:cNvPicPr>
              <a:picLocks noChangeAspect="1"/>
            </p:cNvPicPr>
            <p:nvPr/>
          </p:nvPicPr>
          <p:blipFill rotWithShape="1">
            <a:blip r:embed="rId4"/>
            <a:srcRect l="2170" t="70606" r="3908" b="18209"/>
            <a:stretch/>
          </p:blipFill>
          <p:spPr>
            <a:xfrm>
              <a:off x="3834925" y="2211977"/>
              <a:ext cx="1968138" cy="262071"/>
            </a:xfrm>
            <a:prstGeom prst="rect">
              <a:avLst/>
            </a:prstGeom>
          </p:spPr>
        </p:pic>
        <p:pic>
          <p:nvPicPr>
            <p:cNvPr id="19" name="Picture 18"/>
            <p:cNvPicPr>
              <a:picLocks noChangeAspect="1"/>
            </p:cNvPicPr>
            <p:nvPr/>
          </p:nvPicPr>
          <p:blipFill rotWithShape="1">
            <a:blip r:embed="rId4"/>
            <a:srcRect l="2378" t="11361" r="4116" b="78233"/>
            <a:stretch/>
          </p:blipFill>
          <p:spPr>
            <a:xfrm>
              <a:off x="3831772" y="1715140"/>
              <a:ext cx="1959429" cy="243840"/>
            </a:xfrm>
            <a:prstGeom prst="rect">
              <a:avLst/>
            </a:prstGeom>
          </p:spPr>
        </p:pic>
        <p:pic>
          <p:nvPicPr>
            <p:cNvPr id="23" name="Picture 22"/>
            <p:cNvPicPr>
              <a:picLocks noChangeAspect="1"/>
            </p:cNvPicPr>
            <p:nvPr/>
          </p:nvPicPr>
          <p:blipFill rotWithShape="1">
            <a:blip r:embed="rId4"/>
            <a:srcRect l="2585" t="40907" r="8895" b="48315"/>
            <a:stretch/>
          </p:blipFill>
          <p:spPr>
            <a:xfrm>
              <a:off x="3831772" y="1472697"/>
              <a:ext cx="1854927" cy="252549"/>
            </a:xfrm>
            <a:prstGeom prst="rect">
              <a:avLst/>
            </a:prstGeom>
          </p:spPr>
        </p:pic>
        <p:pic>
          <p:nvPicPr>
            <p:cNvPr id="24" name="Picture 23"/>
            <p:cNvPicPr>
              <a:picLocks noChangeAspect="1"/>
            </p:cNvPicPr>
            <p:nvPr/>
          </p:nvPicPr>
          <p:blipFill rotWithShape="1">
            <a:blip r:embed="rId4"/>
            <a:srcRect l="2005" t="30982" r="1995" b="58611"/>
            <a:stretch/>
          </p:blipFill>
          <p:spPr>
            <a:xfrm>
              <a:off x="3831772" y="1184367"/>
              <a:ext cx="2011680" cy="243839"/>
            </a:xfrm>
            <a:prstGeom prst="rect">
              <a:avLst/>
            </a:prstGeom>
          </p:spPr>
        </p:pic>
        <p:pic>
          <p:nvPicPr>
            <p:cNvPr id="26" name="Picture 25"/>
            <p:cNvPicPr>
              <a:picLocks noChangeAspect="1"/>
            </p:cNvPicPr>
            <p:nvPr/>
          </p:nvPicPr>
          <p:blipFill rotWithShape="1">
            <a:blip r:embed="rId4"/>
            <a:srcRect l="2586" t="89967" r="5154"/>
            <a:stretch/>
          </p:blipFill>
          <p:spPr>
            <a:xfrm>
              <a:off x="3842389" y="940327"/>
              <a:ext cx="1933304" cy="235084"/>
            </a:xfrm>
            <a:prstGeom prst="rect">
              <a:avLst/>
            </a:prstGeom>
          </p:spPr>
        </p:pic>
      </p:grpSp>
      <p:sp>
        <p:nvSpPr>
          <p:cNvPr id="6" name="Isosceles Triangle 5"/>
          <p:cNvSpPr/>
          <p:nvPr/>
        </p:nvSpPr>
        <p:spPr>
          <a:xfrm>
            <a:off x="4582619" y="2554564"/>
            <a:ext cx="2734495" cy="2632392"/>
          </a:xfrm>
          <a:prstGeom prst="triangle">
            <a:avLst/>
          </a:prstGeom>
          <a:noFill/>
          <a:ln w="381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rot="17930248">
            <a:off x="3971364" y="3648356"/>
            <a:ext cx="1908126" cy="369332"/>
          </a:xfrm>
          <a:prstGeom prst="rect">
            <a:avLst/>
          </a:prstGeom>
          <a:noFill/>
        </p:spPr>
        <p:txBody>
          <a:bodyPr wrap="square" rtlCol="0">
            <a:spAutoFit/>
          </a:bodyPr>
          <a:lstStyle/>
          <a:p>
            <a:pPr algn="ctr"/>
            <a:r>
              <a:rPr lang="en-US" dirty="0" smtClean="0">
                <a:latin typeface="Formata" panose="020B0500000000000000" pitchFamily="34" charset="0"/>
              </a:rPr>
              <a:t>Create | Update</a:t>
            </a:r>
            <a:endParaRPr lang="en-US" dirty="0">
              <a:latin typeface="Formata" panose="020B0500000000000000" pitchFamily="34" charset="0"/>
            </a:endParaRPr>
          </a:p>
        </p:txBody>
      </p:sp>
      <p:sp>
        <p:nvSpPr>
          <p:cNvPr id="27" name="TextBox 26"/>
          <p:cNvSpPr txBox="1"/>
          <p:nvPr/>
        </p:nvSpPr>
        <p:spPr>
          <a:xfrm rot="3635356">
            <a:off x="6019720" y="3645326"/>
            <a:ext cx="1908126" cy="369332"/>
          </a:xfrm>
          <a:prstGeom prst="rect">
            <a:avLst/>
          </a:prstGeom>
          <a:noFill/>
        </p:spPr>
        <p:txBody>
          <a:bodyPr wrap="square" rtlCol="0">
            <a:spAutoFit/>
          </a:bodyPr>
          <a:lstStyle/>
          <a:p>
            <a:pPr algn="ctr"/>
            <a:r>
              <a:rPr lang="en-US" dirty="0" smtClean="0">
                <a:latin typeface="Formata" panose="020B0500000000000000" pitchFamily="34" charset="0"/>
              </a:rPr>
              <a:t>Tracking | Filing</a:t>
            </a:r>
            <a:endParaRPr lang="en-US" dirty="0">
              <a:latin typeface="Formata" panose="020B0500000000000000" pitchFamily="34" charset="0"/>
            </a:endParaRPr>
          </a:p>
        </p:txBody>
      </p:sp>
      <p:pic>
        <p:nvPicPr>
          <p:cNvPr id="8" name="Picture 7"/>
          <p:cNvPicPr>
            <a:picLocks noChangeAspect="1"/>
          </p:cNvPicPr>
          <p:nvPr/>
        </p:nvPicPr>
        <p:blipFill>
          <a:blip r:embed="rId5"/>
          <a:stretch>
            <a:fillRect/>
          </a:stretch>
        </p:blipFill>
        <p:spPr>
          <a:xfrm>
            <a:off x="4709222" y="159165"/>
            <a:ext cx="2481287" cy="1530229"/>
          </a:xfrm>
          <a:prstGeom prst="rect">
            <a:avLst/>
          </a:prstGeom>
        </p:spPr>
      </p:pic>
      <p:sp>
        <p:nvSpPr>
          <p:cNvPr id="29" name="TextBox 28"/>
          <p:cNvSpPr txBox="1"/>
          <p:nvPr/>
        </p:nvSpPr>
        <p:spPr>
          <a:xfrm>
            <a:off x="5020028" y="5260685"/>
            <a:ext cx="1908126" cy="369332"/>
          </a:xfrm>
          <a:prstGeom prst="rect">
            <a:avLst/>
          </a:prstGeom>
          <a:noFill/>
        </p:spPr>
        <p:txBody>
          <a:bodyPr wrap="square" rtlCol="0">
            <a:spAutoFit/>
          </a:bodyPr>
          <a:lstStyle/>
          <a:p>
            <a:pPr algn="ctr"/>
            <a:r>
              <a:rPr lang="en-US" dirty="0" smtClean="0">
                <a:latin typeface="Formata" panose="020B0500000000000000" pitchFamily="34" charset="0"/>
              </a:rPr>
              <a:t>Get Big on Data</a:t>
            </a:r>
            <a:endParaRPr lang="en-US" dirty="0">
              <a:latin typeface="Formata" panose="020B0500000000000000" pitchFamily="34" charset="0"/>
            </a:endParaRPr>
          </a:p>
        </p:txBody>
      </p:sp>
    </p:spTree>
    <p:extLst>
      <p:ext uri="{BB962C8B-B14F-4D97-AF65-F5344CB8AC3E}">
        <p14:creationId xmlns:p14="http://schemas.microsoft.com/office/powerpoint/2010/main" val="39743584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1080" y="2699022"/>
            <a:ext cx="10515600" cy="1325563"/>
          </a:xfrm>
        </p:spPr>
        <p:txBody>
          <a:bodyPr>
            <a:normAutofit/>
          </a:bodyPr>
          <a:lstStyle/>
          <a:p>
            <a:pPr algn="ctr"/>
            <a:r>
              <a:rPr lang="en-US" sz="8000" dirty="0" smtClean="0">
                <a:solidFill>
                  <a:srgbClr val="FEA028"/>
                </a:solidFill>
                <a:latin typeface="Lovelo Black" panose="02000000000000000000" pitchFamily="50" charset="0"/>
              </a:rPr>
              <a:t>Free!!!</a:t>
            </a:r>
            <a:endParaRPr lang="en-US" sz="8000" dirty="0">
              <a:solidFill>
                <a:srgbClr val="FEA028"/>
              </a:solidFill>
              <a:latin typeface="Lovelo Black" panose="02000000000000000000" pitchFamily="50" charset="0"/>
            </a:endParaRPr>
          </a:p>
        </p:txBody>
      </p:sp>
      <p:sp>
        <p:nvSpPr>
          <p:cNvPr id="3" name="Title 4"/>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dirty="0" smtClean="0">
                <a:latin typeface="Lovelo Black" panose="02000000000000000000" pitchFamily="50" charset="0"/>
              </a:rPr>
              <a:t>Outlook and Salesforce Integration</a:t>
            </a:r>
            <a:endParaRPr lang="en-US" sz="3600" dirty="0">
              <a:latin typeface="Lovelo Black" panose="02000000000000000000" pitchFamily="50" charset="0"/>
            </a:endParaRPr>
          </a:p>
        </p:txBody>
      </p:sp>
    </p:spTree>
    <p:extLst>
      <p:ext uri="{BB962C8B-B14F-4D97-AF65-F5344CB8AC3E}">
        <p14:creationId xmlns:p14="http://schemas.microsoft.com/office/powerpoint/2010/main" val="14551471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lumMod val="50000"/>
                    <a:lumOff val="50000"/>
                  </a:schemeClr>
                </a:solidFill>
                <a:latin typeface="Lovelo Black" panose="02000000000000000000" pitchFamily="50" charset="0"/>
              </a:rPr>
              <a:t>Get big on data</a:t>
            </a:r>
            <a:endParaRPr lang="en-US" dirty="0">
              <a:solidFill>
                <a:schemeClr val="tx1">
                  <a:lumMod val="50000"/>
                  <a:lumOff val="50000"/>
                </a:schemeClr>
              </a:solidFill>
              <a:latin typeface="Lovelo Black" panose="02000000000000000000" pitchFamily="50" charset="0"/>
            </a:endParaRPr>
          </a:p>
        </p:txBody>
      </p:sp>
      <p:sp>
        <p:nvSpPr>
          <p:cNvPr id="3" name="Title 1"/>
          <p:cNvSpPr txBox="1">
            <a:spLocks/>
          </p:cNvSpPr>
          <p:nvPr/>
        </p:nvSpPr>
        <p:spPr>
          <a:xfrm>
            <a:off x="2648765" y="5381397"/>
            <a:ext cx="689447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smtClean="0">
                <a:solidFill>
                  <a:schemeClr val="tx1">
                    <a:lumMod val="50000"/>
                    <a:lumOff val="50000"/>
                  </a:schemeClr>
                </a:solidFill>
                <a:latin typeface="Lovelo Black" panose="02000000000000000000" pitchFamily="50" charset="0"/>
              </a:rPr>
              <a:t>Integrate Data from multiple sources and grow your business intelligently</a:t>
            </a:r>
            <a:endParaRPr lang="en-US" sz="1800" dirty="0">
              <a:solidFill>
                <a:schemeClr val="tx1">
                  <a:lumMod val="50000"/>
                  <a:lumOff val="50000"/>
                </a:schemeClr>
              </a:solidFill>
              <a:latin typeface="Lovelo Black" panose="02000000000000000000" pitchFamily="50" charset="0"/>
            </a:endParaRPr>
          </a:p>
        </p:txBody>
      </p:sp>
      <p:pic>
        <p:nvPicPr>
          <p:cNvPr id="7" name="Picture 6"/>
          <p:cNvPicPr>
            <a:picLocks noChangeAspect="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820864" y="2167686"/>
            <a:ext cx="2550272" cy="2550272"/>
          </a:xfrm>
          <a:prstGeom prst="rect">
            <a:avLst/>
          </a:prstGeom>
        </p:spPr>
      </p:pic>
      <p:sp>
        <p:nvSpPr>
          <p:cNvPr id="10" name="Title 1"/>
          <p:cNvSpPr txBox="1">
            <a:spLocks/>
          </p:cNvSpPr>
          <p:nvPr/>
        </p:nvSpPr>
        <p:spPr>
          <a:xfrm>
            <a:off x="5294812" y="4646419"/>
            <a:ext cx="1798990" cy="5159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smtClean="0">
                <a:solidFill>
                  <a:srgbClr val="F89C27"/>
                </a:solidFill>
                <a:latin typeface="Lovelo Black" panose="02000000000000000000" pitchFamily="50" charset="0"/>
              </a:rPr>
              <a:t>Accounting</a:t>
            </a:r>
            <a:endParaRPr lang="en-US" sz="1800" dirty="0">
              <a:solidFill>
                <a:srgbClr val="F89C27"/>
              </a:solidFill>
              <a:latin typeface="Lovelo Black" panose="02000000000000000000" pitchFamily="50" charset="0"/>
            </a:endParaRPr>
          </a:p>
        </p:txBody>
      </p:sp>
      <p:sp>
        <p:nvSpPr>
          <p:cNvPr id="12" name="Title 1"/>
          <p:cNvSpPr txBox="1">
            <a:spLocks/>
          </p:cNvSpPr>
          <p:nvPr/>
        </p:nvSpPr>
        <p:spPr>
          <a:xfrm>
            <a:off x="4297010" y="2354127"/>
            <a:ext cx="1798990" cy="5159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smtClean="0">
                <a:solidFill>
                  <a:srgbClr val="F89C27"/>
                </a:solidFill>
                <a:latin typeface="Lovelo Black" panose="02000000000000000000" pitchFamily="50" charset="0"/>
              </a:rPr>
              <a:t>CRM</a:t>
            </a:r>
            <a:endParaRPr lang="en-US" sz="1800" dirty="0">
              <a:solidFill>
                <a:srgbClr val="F89C27"/>
              </a:solidFill>
              <a:latin typeface="Lovelo Black" panose="02000000000000000000" pitchFamily="50" charset="0"/>
            </a:endParaRPr>
          </a:p>
        </p:txBody>
      </p:sp>
      <p:sp>
        <p:nvSpPr>
          <p:cNvPr id="13" name="Title 1"/>
          <p:cNvSpPr txBox="1">
            <a:spLocks/>
          </p:cNvSpPr>
          <p:nvPr/>
        </p:nvSpPr>
        <p:spPr>
          <a:xfrm>
            <a:off x="6618012" y="2096147"/>
            <a:ext cx="1798990" cy="5159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smtClean="0">
                <a:solidFill>
                  <a:srgbClr val="F89C27"/>
                </a:solidFill>
                <a:latin typeface="Lovelo Black" panose="02000000000000000000" pitchFamily="50" charset="0"/>
              </a:rPr>
              <a:t>Website</a:t>
            </a:r>
            <a:endParaRPr lang="en-US" sz="1800" dirty="0">
              <a:solidFill>
                <a:srgbClr val="F89C27"/>
              </a:solidFill>
              <a:latin typeface="Lovelo Black" panose="02000000000000000000" pitchFamily="50" charset="0"/>
            </a:endParaRPr>
          </a:p>
        </p:txBody>
      </p:sp>
      <p:sp>
        <p:nvSpPr>
          <p:cNvPr id="14" name="Title 1"/>
          <p:cNvSpPr txBox="1">
            <a:spLocks/>
          </p:cNvSpPr>
          <p:nvPr/>
        </p:nvSpPr>
        <p:spPr>
          <a:xfrm>
            <a:off x="6914104" y="3774983"/>
            <a:ext cx="1798990" cy="51596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smtClean="0">
                <a:solidFill>
                  <a:srgbClr val="F89C27"/>
                </a:solidFill>
                <a:latin typeface="Lovelo Black" panose="02000000000000000000" pitchFamily="50" charset="0"/>
              </a:rPr>
              <a:t>Email marketing</a:t>
            </a:r>
            <a:endParaRPr lang="en-US" sz="1800" dirty="0">
              <a:solidFill>
                <a:srgbClr val="F89C27"/>
              </a:solidFill>
              <a:latin typeface="Lovelo Black" panose="02000000000000000000" pitchFamily="50" charset="0"/>
            </a:endParaRPr>
          </a:p>
        </p:txBody>
      </p:sp>
      <p:sp>
        <p:nvSpPr>
          <p:cNvPr id="15" name="Title 1"/>
          <p:cNvSpPr txBox="1">
            <a:spLocks/>
          </p:cNvSpPr>
          <p:nvPr/>
        </p:nvSpPr>
        <p:spPr>
          <a:xfrm>
            <a:off x="3397515" y="3774983"/>
            <a:ext cx="1798990" cy="51596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smtClean="0">
                <a:solidFill>
                  <a:srgbClr val="F89C27"/>
                </a:solidFill>
                <a:latin typeface="Lovelo Black" panose="02000000000000000000" pitchFamily="50" charset="0"/>
              </a:rPr>
              <a:t>Customer Support</a:t>
            </a:r>
            <a:endParaRPr lang="en-US" sz="1800" dirty="0">
              <a:solidFill>
                <a:srgbClr val="F89C27"/>
              </a:solidFill>
              <a:latin typeface="Lovelo Black" panose="02000000000000000000" pitchFamily="50" charset="0"/>
            </a:endParaRPr>
          </a:p>
        </p:txBody>
      </p:sp>
    </p:spTree>
    <p:extLst>
      <p:ext uri="{BB962C8B-B14F-4D97-AF65-F5344CB8AC3E}">
        <p14:creationId xmlns:p14="http://schemas.microsoft.com/office/powerpoint/2010/main" val="1379783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lumMod val="50000"/>
                    <a:lumOff val="50000"/>
                  </a:schemeClr>
                </a:solidFill>
                <a:latin typeface="Lovelo Black" panose="02000000000000000000" pitchFamily="50" charset="0"/>
              </a:rPr>
              <a:t>Get Big On Data</a:t>
            </a:r>
            <a:endParaRPr lang="en-US" dirty="0">
              <a:solidFill>
                <a:schemeClr val="tx1">
                  <a:lumMod val="50000"/>
                  <a:lumOff val="50000"/>
                </a:schemeClr>
              </a:solidFill>
              <a:latin typeface="Lovelo Black" panose="02000000000000000000" pitchFamily="50" charset="0"/>
            </a:endParaRPr>
          </a:p>
        </p:txBody>
      </p:sp>
      <p:sp>
        <p:nvSpPr>
          <p:cNvPr id="3" name="Title 1"/>
          <p:cNvSpPr txBox="1">
            <a:spLocks/>
          </p:cNvSpPr>
          <p:nvPr/>
        </p:nvSpPr>
        <p:spPr>
          <a:xfrm>
            <a:off x="838200" y="3549038"/>
            <a:ext cx="340287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smtClean="0">
                <a:solidFill>
                  <a:srgbClr val="F89C27"/>
                </a:solidFill>
                <a:latin typeface="Lovelo Black" panose="02000000000000000000" pitchFamily="50" charset="0"/>
              </a:rPr>
              <a:t>The app helps you update and clean your CRM data</a:t>
            </a:r>
            <a:endParaRPr lang="en-US" sz="1800" dirty="0">
              <a:solidFill>
                <a:srgbClr val="F89C27"/>
              </a:solidFill>
              <a:latin typeface="Lovelo Black" panose="02000000000000000000" pitchFamily="50" charset="0"/>
            </a:endParaRPr>
          </a:p>
        </p:txBody>
      </p:sp>
      <p:sp>
        <p:nvSpPr>
          <p:cNvPr id="4" name="Title 1"/>
          <p:cNvSpPr txBox="1">
            <a:spLocks/>
          </p:cNvSpPr>
          <p:nvPr/>
        </p:nvSpPr>
        <p:spPr>
          <a:xfrm>
            <a:off x="8118563" y="3549037"/>
            <a:ext cx="348125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err="1" smtClean="0">
                <a:solidFill>
                  <a:srgbClr val="F89C27"/>
                </a:solidFill>
                <a:latin typeface="Lovelo Black" panose="02000000000000000000" pitchFamily="50" charset="0"/>
              </a:rPr>
              <a:t>Efuzion</a:t>
            </a:r>
            <a:r>
              <a:rPr lang="en-US" sz="1800" dirty="0" smtClean="0">
                <a:solidFill>
                  <a:srgbClr val="F89C27"/>
                </a:solidFill>
                <a:latin typeface="Lovelo Black" panose="02000000000000000000" pitchFamily="50" charset="0"/>
              </a:rPr>
              <a:t> produces automation and analytics</a:t>
            </a:r>
            <a:endParaRPr lang="en-US" sz="1800" dirty="0">
              <a:solidFill>
                <a:srgbClr val="F89C27"/>
              </a:solidFill>
              <a:latin typeface="Lovelo Black" panose="02000000000000000000" pitchFamily="50" charset="0"/>
            </a:endParaRPr>
          </a:p>
        </p:txBody>
      </p:sp>
      <p:sp>
        <p:nvSpPr>
          <p:cNvPr id="5" name="Title 1"/>
          <p:cNvSpPr txBox="1">
            <a:spLocks/>
          </p:cNvSpPr>
          <p:nvPr/>
        </p:nvSpPr>
        <p:spPr>
          <a:xfrm>
            <a:off x="4582884" y="3549037"/>
            <a:ext cx="31938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smtClean="0">
                <a:solidFill>
                  <a:schemeClr val="tx1">
                    <a:lumMod val="50000"/>
                    <a:lumOff val="50000"/>
                  </a:schemeClr>
                </a:solidFill>
                <a:latin typeface="Lovelo Black" panose="02000000000000000000" pitchFamily="50" charset="0"/>
              </a:rPr>
              <a:t>Integration Connects your data sources</a:t>
            </a:r>
            <a:endParaRPr lang="en-US" sz="1800" dirty="0">
              <a:solidFill>
                <a:schemeClr val="tx1">
                  <a:lumMod val="50000"/>
                  <a:lumOff val="50000"/>
                </a:schemeClr>
              </a:solidFill>
              <a:latin typeface="Lovelo Black" panose="02000000000000000000" pitchFamily="50" charset="0"/>
            </a:endParaRPr>
          </a:p>
        </p:txBody>
      </p:sp>
      <p:pic>
        <p:nvPicPr>
          <p:cNvPr id="6" name="Picture 5"/>
          <p:cNvPicPr>
            <a:picLocks noChangeAspect="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854653" y="2287633"/>
            <a:ext cx="1369967" cy="1369967"/>
          </a:xfrm>
          <a:prstGeom prst="rect">
            <a:avLst/>
          </a:prstGeom>
        </p:spPr>
      </p:pic>
      <p:pic>
        <p:nvPicPr>
          <p:cNvPr id="7" name="Picture 6"/>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494018" y="2287633"/>
            <a:ext cx="1371600" cy="1371600"/>
          </a:xfrm>
          <a:prstGeom prst="rect">
            <a:avLst/>
          </a:prstGeom>
        </p:spPr>
      </p:pic>
      <p:pic>
        <p:nvPicPr>
          <p:cNvPr id="8" name="Picture 7"/>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9173388" y="2287633"/>
            <a:ext cx="1371600" cy="1371600"/>
          </a:xfrm>
          <a:prstGeom prst="rect">
            <a:avLst/>
          </a:prstGeom>
        </p:spPr>
      </p:pic>
    </p:spTree>
    <p:extLst>
      <p:ext uri="{BB962C8B-B14F-4D97-AF65-F5344CB8AC3E}">
        <p14:creationId xmlns:p14="http://schemas.microsoft.com/office/powerpoint/2010/main" val="27676178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txBox="1">
            <a:spLocks/>
          </p:cNvSpPr>
          <p:nvPr/>
        </p:nvSpPr>
        <p:spPr>
          <a:xfrm>
            <a:off x="838200" y="-21277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dirty="0" smtClean="0">
                <a:latin typeface="Lovelo Black" panose="02000000000000000000" pitchFamily="50" charset="0"/>
              </a:rPr>
              <a:t>Get Big On Data</a:t>
            </a:r>
            <a:endParaRPr lang="en-US" sz="3600" dirty="0">
              <a:latin typeface="Lovelo Black" panose="02000000000000000000" pitchFamily="50" charset="0"/>
            </a:endParaRPr>
          </a:p>
        </p:txBody>
      </p:sp>
      <p:grpSp>
        <p:nvGrpSpPr>
          <p:cNvPr id="8" name="Group 7"/>
          <p:cNvGrpSpPr/>
          <p:nvPr/>
        </p:nvGrpSpPr>
        <p:grpSpPr>
          <a:xfrm>
            <a:off x="1868745" y="1041227"/>
            <a:ext cx="8454509" cy="1581481"/>
            <a:chOff x="1200646" y="1112788"/>
            <a:chExt cx="8454509" cy="1581481"/>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0646" y="1112788"/>
              <a:ext cx="1581481" cy="1581481"/>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7716" y="1344386"/>
              <a:ext cx="1118284" cy="111828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1589" y="1240814"/>
              <a:ext cx="1363566" cy="1363566"/>
            </a:xfrm>
            <a:prstGeom prst="rect">
              <a:avLst/>
            </a:prstGeom>
          </p:spPr>
        </p:pic>
      </p:grpSp>
      <p:cxnSp>
        <p:nvCxnSpPr>
          <p:cNvPr id="10" name="Curved Connector 9"/>
          <p:cNvCxnSpPr>
            <a:stCxn id="5" idx="2"/>
          </p:cNvCxnSpPr>
          <p:nvPr/>
        </p:nvCxnSpPr>
        <p:spPr>
          <a:xfrm rot="16200000" flipH="1">
            <a:off x="3653852" y="1628342"/>
            <a:ext cx="883820" cy="2872552"/>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Curved Connector 10"/>
          <p:cNvCxnSpPr>
            <a:stCxn id="6" idx="2"/>
            <a:endCxn id="14" idx="0"/>
          </p:cNvCxnSpPr>
          <p:nvPr/>
        </p:nvCxnSpPr>
        <p:spPr>
          <a:xfrm rot="5400000">
            <a:off x="5762289" y="2833777"/>
            <a:ext cx="885337" cy="1"/>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08525" y="3276446"/>
            <a:ext cx="1592862" cy="988428"/>
          </a:xfrm>
          <a:prstGeom prst="rect">
            <a:avLst/>
          </a:prstGeom>
        </p:spPr>
      </p:pic>
      <p:cxnSp>
        <p:nvCxnSpPr>
          <p:cNvPr id="17" name="Curved Connector 16"/>
          <p:cNvCxnSpPr>
            <a:stCxn id="7" idx="2"/>
          </p:cNvCxnSpPr>
          <p:nvPr/>
        </p:nvCxnSpPr>
        <p:spPr>
          <a:xfrm rot="5400000">
            <a:off x="7772821" y="1637877"/>
            <a:ext cx="973709" cy="2763593"/>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691763" y="4047214"/>
            <a:ext cx="4635611" cy="7951"/>
          </a:xfrm>
          <a:prstGeom prst="line">
            <a:avLst/>
          </a:prstGeom>
          <a:ln w="38100">
            <a:solidFill>
              <a:srgbClr val="F89C27"/>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7082538" y="4055165"/>
            <a:ext cx="4635611" cy="7951"/>
          </a:xfrm>
          <a:prstGeom prst="line">
            <a:avLst/>
          </a:prstGeom>
          <a:ln w="38100">
            <a:solidFill>
              <a:srgbClr val="F89C27"/>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838200" y="3677882"/>
            <a:ext cx="2390030" cy="369332"/>
          </a:xfrm>
          <a:prstGeom prst="rect">
            <a:avLst/>
          </a:prstGeom>
          <a:noFill/>
        </p:spPr>
        <p:txBody>
          <a:bodyPr wrap="square" rtlCol="0">
            <a:spAutoFit/>
          </a:bodyPr>
          <a:lstStyle/>
          <a:p>
            <a:r>
              <a:rPr lang="en-US" dirty="0" smtClean="0">
                <a:latin typeface="Lovelo Black" panose="02000000000000000000" pitchFamily="50" charset="0"/>
              </a:rPr>
              <a:t>Out of the Box</a:t>
            </a:r>
            <a:endParaRPr lang="en-US" dirty="0">
              <a:latin typeface="Lovelo Black" panose="02000000000000000000" pitchFamily="50" charset="0"/>
            </a:endParaRPr>
          </a:p>
        </p:txBody>
      </p:sp>
      <p:pic>
        <p:nvPicPr>
          <p:cNvPr id="30" name="Picture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63291" y="5213181"/>
            <a:ext cx="1564083" cy="794554"/>
          </a:xfrm>
          <a:prstGeom prst="rect">
            <a:avLst/>
          </a:prstGeom>
        </p:spPr>
      </p:pic>
      <p:cxnSp>
        <p:nvCxnSpPr>
          <p:cNvPr id="36" name="Curved Connector 35"/>
          <p:cNvCxnSpPr>
            <a:stCxn id="30" idx="0"/>
            <a:endCxn id="14" idx="2"/>
          </p:cNvCxnSpPr>
          <p:nvPr/>
        </p:nvCxnSpPr>
        <p:spPr>
          <a:xfrm rot="5400000" flipH="1" flipV="1">
            <a:off x="4900991" y="3909217"/>
            <a:ext cx="948307" cy="1659623"/>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846151" y="4140151"/>
            <a:ext cx="2768386" cy="369332"/>
          </a:xfrm>
          <a:prstGeom prst="rect">
            <a:avLst/>
          </a:prstGeom>
          <a:noFill/>
        </p:spPr>
        <p:txBody>
          <a:bodyPr wrap="square" rtlCol="0">
            <a:spAutoFit/>
          </a:bodyPr>
          <a:lstStyle/>
          <a:p>
            <a:r>
              <a:rPr lang="en-US" dirty="0" smtClean="0">
                <a:latin typeface="Lovelo Black" panose="02000000000000000000" pitchFamily="50" charset="0"/>
              </a:rPr>
              <a:t>Enterprise Analytics</a:t>
            </a:r>
            <a:endParaRPr lang="en-US" dirty="0">
              <a:latin typeface="Lovelo Black" panose="02000000000000000000" pitchFamily="50" charset="0"/>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94576" y="4983112"/>
            <a:ext cx="1820759" cy="1365569"/>
          </a:xfrm>
          <a:prstGeom prst="rect">
            <a:avLst/>
          </a:prstGeom>
        </p:spPr>
      </p:pic>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93753" y="5280782"/>
            <a:ext cx="2426192" cy="561573"/>
          </a:xfrm>
          <a:prstGeom prst="rect">
            <a:avLst/>
          </a:prstGeom>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382190" y="4178531"/>
            <a:ext cx="2857500" cy="2857500"/>
          </a:xfrm>
          <a:prstGeom prst="rect">
            <a:avLst/>
          </a:prstGeom>
        </p:spPr>
      </p:pic>
      <p:pic>
        <p:nvPicPr>
          <p:cNvPr id="19" name="Picture 18"/>
          <p:cNvPicPr>
            <a:picLocks noChangeAspect="1"/>
          </p:cNvPicPr>
          <p:nvPr/>
        </p:nvPicPr>
        <p:blipFill>
          <a:blip r:embed="rId10">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0231125" y="5235944"/>
            <a:ext cx="651250" cy="651250"/>
          </a:xfrm>
          <a:prstGeom prst="rect">
            <a:avLst/>
          </a:prstGeom>
        </p:spPr>
      </p:pic>
      <p:sp>
        <p:nvSpPr>
          <p:cNvPr id="20" name="TextBox 19"/>
          <p:cNvSpPr txBox="1"/>
          <p:nvPr/>
        </p:nvSpPr>
        <p:spPr>
          <a:xfrm>
            <a:off x="9832746" y="4965973"/>
            <a:ext cx="2099257" cy="307777"/>
          </a:xfrm>
          <a:prstGeom prst="rect">
            <a:avLst/>
          </a:prstGeom>
          <a:noFill/>
        </p:spPr>
        <p:txBody>
          <a:bodyPr wrap="square" rtlCol="0">
            <a:spAutoFit/>
          </a:bodyPr>
          <a:lstStyle/>
          <a:p>
            <a:pPr algn="ctr"/>
            <a:r>
              <a:rPr lang="en-US" sz="1400" b="1" dirty="0" smtClean="0">
                <a:solidFill>
                  <a:schemeClr val="tx1">
                    <a:lumMod val="50000"/>
                    <a:lumOff val="50000"/>
                  </a:schemeClr>
                </a:solidFill>
                <a:latin typeface="Candara" panose="020E0502030303020204" pitchFamily="34" charset="0"/>
              </a:rPr>
              <a:t>Any App</a:t>
            </a:r>
            <a:endParaRPr lang="en-US" sz="1400" b="1" dirty="0">
              <a:solidFill>
                <a:schemeClr val="tx1">
                  <a:lumMod val="50000"/>
                  <a:lumOff val="50000"/>
                </a:schemeClr>
              </a:solidFill>
              <a:latin typeface="Candara" panose="020E0502030303020204" pitchFamily="34" charset="0"/>
            </a:endParaRPr>
          </a:p>
        </p:txBody>
      </p:sp>
      <p:cxnSp>
        <p:nvCxnSpPr>
          <p:cNvPr id="53" name="Curved Connector 52"/>
          <p:cNvCxnSpPr>
            <a:stCxn id="13" idx="0"/>
            <a:endCxn id="14" idx="2"/>
          </p:cNvCxnSpPr>
          <p:nvPr/>
        </p:nvCxnSpPr>
        <p:spPr>
          <a:xfrm rot="16200000" flipV="1">
            <a:off x="6797949" y="3671881"/>
            <a:ext cx="1015908" cy="2201893"/>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9181682" y="3667219"/>
            <a:ext cx="2570323" cy="369332"/>
          </a:xfrm>
          <a:prstGeom prst="rect">
            <a:avLst/>
          </a:prstGeom>
          <a:noFill/>
        </p:spPr>
        <p:txBody>
          <a:bodyPr wrap="square" rtlCol="0">
            <a:spAutoFit/>
          </a:bodyPr>
          <a:lstStyle/>
          <a:p>
            <a:r>
              <a:rPr lang="en-US" dirty="0" smtClean="0">
                <a:latin typeface="Lovelo Black" panose="02000000000000000000" pitchFamily="50" charset="0"/>
              </a:rPr>
              <a:t>Comes with the App</a:t>
            </a:r>
            <a:endParaRPr lang="en-US" dirty="0">
              <a:latin typeface="Lovelo Black" panose="02000000000000000000" pitchFamily="50" charset="0"/>
            </a:endParaRPr>
          </a:p>
        </p:txBody>
      </p:sp>
      <p:pic>
        <p:nvPicPr>
          <p:cNvPr id="72" name="Picture 7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19232" y="4983112"/>
            <a:ext cx="2217941" cy="1263808"/>
          </a:xfrm>
          <a:prstGeom prst="rect">
            <a:avLst/>
          </a:prstGeom>
        </p:spPr>
      </p:pic>
    </p:spTree>
    <p:extLst>
      <p:ext uri="{BB962C8B-B14F-4D97-AF65-F5344CB8AC3E}">
        <p14:creationId xmlns:p14="http://schemas.microsoft.com/office/powerpoint/2010/main" val="11194335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4109"/>
          </a:xfrm>
        </p:spPr>
        <p:txBody>
          <a:bodyPr anchor="t">
            <a:normAutofit/>
          </a:bodyPr>
          <a:lstStyle/>
          <a:p>
            <a:pPr algn="ctr"/>
            <a:r>
              <a:rPr lang="en-US" sz="2400" dirty="0" err="1" smtClean="0">
                <a:latin typeface="Lovelo Black" panose="02000000000000000000" pitchFamily="50" charset="0"/>
              </a:rPr>
              <a:t>eFuzion</a:t>
            </a:r>
            <a:r>
              <a:rPr lang="en-US" sz="2400" dirty="0" smtClean="0">
                <a:latin typeface="Lovelo Black" panose="02000000000000000000" pitchFamily="50" charset="0"/>
              </a:rPr>
              <a:t> includes powerful Business Intelligence and analytics.  </a:t>
            </a:r>
            <a:endParaRPr lang="en-US" sz="2400" dirty="0">
              <a:latin typeface="Lovelo Black" panose="02000000000000000000" pitchFamily="50" charset="0"/>
            </a:endParaRPr>
          </a:p>
        </p:txBody>
      </p:sp>
      <p:sp>
        <p:nvSpPr>
          <p:cNvPr id="3" name="Content Placeholder 2"/>
          <p:cNvSpPr>
            <a:spLocks noGrp="1"/>
          </p:cNvSpPr>
          <p:nvPr>
            <p:ph idx="1"/>
          </p:nvPr>
        </p:nvSpPr>
        <p:spPr>
          <a:xfrm>
            <a:off x="132522" y="2562028"/>
            <a:ext cx="3790121" cy="3752051"/>
          </a:xfrm>
        </p:spPr>
        <p:txBody>
          <a:bodyPr/>
          <a:lstStyle/>
          <a:p>
            <a:r>
              <a:rPr lang="en-US" dirty="0" smtClean="0"/>
              <a:t>Include Any other Data</a:t>
            </a:r>
          </a:p>
          <a:p>
            <a:pPr lvl="1"/>
            <a:r>
              <a:rPr lang="en-US" dirty="0" smtClean="0"/>
              <a:t>Accounting/ERP</a:t>
            </a:r>
          </a:p>
          <a:p>
            <a:pPr lvl="1"/>
            <a:r>
              <a:rPr lang="en-US" dirty="0" smtClean="0"/>
              <a:t>Marketing Automation</a:t>
            </a:r>
          </a:p>
          <a:p>
            <a:pPr lvl="1"/>
            <a:r>
              <a:rPr lang="en-US" dirty="0" smtClean="0"/>
              <a:t>Service/Support Desk</a:t>
            </a:r>
          </a:p>
          <a:p>
            <a:pPr lvl="1"/>
            <a:r>
              <a:rPr lang="en-US" dirty="0" smtClean="0"/>
              <a:t>Web Applications</a:t>
            </a:r>
          </a:p>
          <a:p>
            <a:pPr lvl="1"/>
            <a:r>
              <a:rPr lang="en-US" dirty="0" smtClean="0"/>
              <a:t>Inventory</a:t>
            </a:r>
          </a:p>
          <a:p>
            <a:pPr lvl="1"/>
            <a:r>
              <a:rPr lang="en-US" dirty="0" smtClean="0"/>
              <a:t>Supply Chain</a:t>
            </a:r>
          </a:p>
          <a:p>
            <a:endParaRPr lang="en-US" dirty="0"/>
          </a:p>
        </p:txBody>
      </p:sp>
      <p:pic>
        <p:nvPicPr>
          <p:cNvPr id="5" name="Picture 4"/>
          <p:cNvPicPr>
            <a:picLocks noChangeAspect="1"/>
          </p:cNvPicPr>
          <p:nvPr/>
        </p:nvPicPr>
        <p:blipFill>
          <a:blip r:embed="rId2"/>
          <a:stretch>
            <a:fillRect/>
          </a:stretch>
        </p:blipFill>
        <p:spPr>
          <a:xfrm>
            <a:off x="4139978" y="1168371"/>
            <a:ext cx="7668101" cy="3752050"/>
          </a:xfrm>
          <a:prstGeom prst="rect">
            <a:avLst/>
          </a:prstGeom>
        </p:spPr>
      </p:pic>
      <p:sp>
        <p:nvSpPr>
          <p:cNvPr id="6" name="TextBox 5"/>
          <p:cNvSpPr txBox="1"/>
          <p:nvPr/>
        </p:nvSpPr>
        <p:spPr>
          <a:xfrm>
            <a:off x="4139977" y="5139558"/>
            <a:ext cx="7668101" cy="1200329"/>
          </a:xfrm>
          <a:prstGeom prst="rect">
            <a:avLst/>
          </a:prstGeom>
          <a:noFill/>
          <a:ln w="38100">
            <a:solidFill>
              <a:srgbClr val="FEA028"/>
            </a:solidFill>
            <a:prstDash val="sysDash"/>
          </a:ln>
        </p:spPr>
        <p:txBody>
          <a:bodyPr wrap="square" rtlCol="0">
            <a:spAutoFit/>
          </a:bodyPr>
          <a:lstStyle/>
          <a:p>
            <a:r>
              <a:rPr lang="en-US" dirty="0" smtClean="0"/>
              <a:t>Dashboards, analytics and reports for all your data.  Out of the Box, all Salesforce, Website, and Email Tracking data is brought into an automated data warehouse.  Pivot, drill down, and drill across multiple data sources with an intuitive interface.  </a:t>
            </a:r>
            <a:endParaRPr lang="en-US" dirty="0"/>
          </a:p>
        </p:txBody>
      </p:sp>
    </p:spTree>
    <p:extLst>
      <p:ext uri="{BB962C8B-B14F-4D97-AF65-F5344CB8AC3E}">
        <p14:creationId xmlns:p14="http://schemas.microsoft.com/office/powerpoint/2010/main" val="39264612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t="2669"/>
          <a:stretch/>
        </p:blipFill>
        <p:spPr>
          <a:xfrm>
            <a:off x="1799304" y="1884459"/>
            <a:ext cx="8431743" cy="4601755"/>
          </a:xfrm>
          <a:prstGeom prst="rect">
            <a:avLst/>
          </a:prstGeom>
        </p:spPr>
      </p:pic>
      <p:sp>
        <p:nvSpPr>
          <p:cNvPr id="6" name="Title 1"/>
          <p:cNvSpPr>
            <a:spLocks noGrp="1"/>
          </p:cNvSpPr>
          <p:nvPr>
            <p:ph type="title"/>
          </p:nvPr>
        </p:nvSpPr>
        <p:spPr>
          <a:xfrm>
            <a:off x="838200" y="365125"/>
            <a:ext cx="10515600" cy="584109"/>
          </a:xfrm>
        </p:spPr>
        <p:txBody>
          <a:bodyPr anchor="t">
            <a:normAutofit/>
          </a:bodyPr>
          <a:lstStyle/>
          <a:p>
            <a:pPr algn="ctr"/>
            <a:r>
              <a:rPr lang="en-US" sz="2400" dirty="0" smtClean="0">
                <a:latin typeface="Lovelo Black" panose="02000000000000000000" pitchFamily="50" charset="0"/>
              </a:rPr>
              <a:t>Discover with Drag and Drop Interface</a:t>
            </a:r>
            <a:endParaRPr lang="en-US" sz="2400" dirty="0">
              <a:latin typeface="Lovelo Black" panose="02000000000000000000" pitchFamily="50" charset="0"/>
            </a:endParaRPr>
          </a:p>
        </p:txBody>
      </p:sp>
    </p:spTree>
    <p:extLst>
      <p:ext uri="{BB962C8B-B14F-4D97-AF65-F5344CB8AC3E}">
        <p14:creationId xmlns:p14="http://schemas.microsoft.com/office/powerpoint/2010/main" val="24319432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838200" y="365125"/>
            <a:ext cx="10515600" cy="584109"/>
          </a:xfrm>
        </p:spPr>
        <p:txBody>
          <a:bodyPr anchor="t">
            <a:normAutofit fontScale="90000"/>
          </a:bodyPr>
          <a:lstStyle/>
          <a:p>
            <a:pPr algn="ctr"/>
            <a:r>
              <a:rPr lang="en-US" sz="2400" dirty="0" smtClean="0">
                <a:latin typeface="Lovelo Black" panose="02000000000000000000" pitchFamily="50" charset="0"/>
              </a:rPr>
              <a:t>Add Measures and Attributes</a:t>
            </a:r>
            <a:br>
              <a:rPr lang="en-US" sz="2400" dirty="0" smtClean="0">
                <a:latin typeface="Lovelo Black" panose="02000000000000000000" pitchFamily="50" charset="0"/>
              </a:rPr>
            </a:br>
            <a:r>
              <a:rPr lang="en-US" sz="2400" dirty="0" smtClean="0">
                <a:latin typeface="Lovelo Black" panose="02000000000000000000" pitchFamily="50" charset="0"/>
              </a:rPr>
              <a:t>Filter – Sort - Trellis</a:t>
            </a:r>
            <a:endParaRPr lang="en-US" sz="2400" dirty="0">
              <a:latin typeface="Lovelo Black" panose="02000000000000000000" pitchFamily="50" charset="0"/>
            </a:endParaRPr>
          </a:p>
        </p:txBody>
      </p:sp>
      <p:pic>
        <p:nvPicPr>
          <p:cNvPr id="3" name="Picture 2"/>
          <p:cNvPicPr>
            <a:picLocks noChangeAspect="1"/>
          </p:cNvPicPr>
          <p:nvPr/>
        </p:nvPicPr>
        <p:blipFill>
          <a:blip r:embed="rId2"/>
          <a:stretch>
            <a:fillRect/>
          </a:stretch>
        </p:blipFill>
        <p:spPr>
          <a:xfrm>
            <a:off x="1916830" y="1338744"/>
            <a:ext cx="8358340" cy="4572396"/>
          </a:xfrm>
          <a:prstGeom prst="rect">
            <a:avLst/>
          </a:prstGeom>
        </p:spPr>
      </p:pic>
    </p:spTree>
    <p:extLst>
      <p:ext uri="{BB962C8B-B14F-4D97-AF65-F5344CB8AC3E}">
        <p14:creationId xmlns:p14="http://schemas.microsoft.com/office/powerpoint/2010/main" val="35312575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7106" y="835165"/>
            <a:ext cx="1765211" cy="1765211"/>
          </a:xfrm>
          <a:prstGeom prst="rect">
            <a:avLst/>
          </a:prstGeom>
        </p:spPr>
      </p:pic>
      <p:sp>
        <p:nvSpPr>
          <p:cNvPr id="3" name="TextBox 2"/>
          <p:cNvSpPr txBox="1"/>
          <p:nvPr/>
        </p:nvSpPr>
        <p:spPr>
          <a:xfrm>
            <a:off x="895739" y="2907423"/>
            <a:ext cx="2584579" cy="2862322"/>
          </a:xfrm>
          <a:prstGeom prst="rect">
            <a:avLst/>
          </a:prstGeom>
          <a:noFill/>
        </p:spPr>
        <p:txBody>
          <a:bodyPr wrap="square" rtlCol="0">
            <a:spAutoFit/>
          </a:bodyPr>
          <a:lstStyle/>
          <a:p>
            <a:r>
              <a:rPr lang="en-US" dirty="0" smtClean="0"/>
              <a:t>Read. Create. Update</a:t>
            </a:r>
          </a:p>
          <a:p>
            <a:endParaRPr lang="en-US" dirty="0"/>
          </a:p>
          <a:p>
            <a:r>
              <a:rPr lang="en-US" dirty="0" smtClean="0"/>
              <a:t>Any of your Salesforce Standard Objects</a:t>
            </a:r>
          </a:p>
          <a:p>
            <a:pPr marL="285750" indent="-285750">
              <a:buFont typeface="Arial" panose="020B0604020202020204" pitchFamily="34" charset="0"/>
              <a:buChar char="•"/>
            </a:pPr>
            <a:r>
              <a:rPr lang="en-US" dirty="0" smtClean="0"/>
              <a:t>Leads</a:t>
            </a:r>
          </a:p>
          <a:p>
            <a:pPr marL="285750" indent="-285750">
              <a:buFont typeface="Arial" panose="020B0604020202020204" pitchFamily="34" charset="0"/>
              <a:buChar char="•"/>
            </a:pPr>
            <a:r>
              <a:rPr lang="en-US" dirty="0" smtClean="0"/>
              <a:t>Accounts</a:t>
            </a:r>
          </a:p>
          <a:p>
            <a:pPr marL="285750" indent="-285750">
              <a:buFont typeface="Arial" panose="020B0604020202020204" pitchFamily="34" charset="0"/>
              <a:buChar char="•"/>
            </a:pPr>
            <a:r>
              <a:rPr lang="en-US" dirty="0" smtClean="0"/>
              <a:t>Contacts</a:t>
            </a:r>
          </a:p>
          <a:p>
            <a:pPr marL="285750" indent="-285750">
              <a:buFont typeface="Arial" panose="020B0604020202020204" pitchFamily="34" charset="0"/>
              <a:buChar char="•"/>
            </a:pPr>
            <a:r>
              <a:rPr lang="en-US" dirty="0" smtClean="0"/>
              <a:t>Opportunities</a:t>
            </a:r>
          </a:p>
          <a:p>
            <a:pPr marL="285750" indent="-285750">
              <a:buFont typeface="Arial" panose="020B0604020202020204" pitchFamily="34" charset="0"/>
              <a:buChar char="•"/>
            </a:pPr>
            <a:r>
              <a:rPr lang="en-US" dirty="0" smtClean="0"/>
              <a:t>Cases</a:t>
            </a:r>
          </a:p>
          <a:p>
            <a:pPr marL="285750" indent="-285750">
              <a:buFont typeface="Arial" panose="020B0604020202020204" pitchFamily="34" charset="0"/>
              <a:buChar char="•"/>
            </a:pPr>
            <a:r>
              <a:rPr lang="en-US" dirty="0" smtClean="0"/>
              <a:t>Activities</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32317" y="1758899"/>
            <a:ext cx="1356049" cy="841477"/>
          </a:xfrm>
          <a:prstGeom prst="rect">
            <a:avLst/>
          </a:prstGeom>
        </p:spPr>
      </p:pic>
      <p:pic>
        <p:nvPicPr>
          <p:cNvPr id="5" name="Picture 4"/>
          <p:cNvPicPr>
            <a:picLocks noChangeAspect="1"/>
          </p:cNvPicPr>
          <p:nvPr/>
        </p:nvPicPr>
        <p:blipFill>
          <a:blip r:embed="rId4"/>
          <a:stretch>
            <a:fillRect/>
          </a:stretch>
        </p:blipFill>
        <p:spPr>
          <a:xfrm>
            <a:off x="5458406" y="855207"/>
            <a:ext cx="6535613" cy="588781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04737" y="3524110"/>
            <a:ext cx="2381250" cy="2381250"/>
          </a:xfrm>
          <a:prstGeom prst="rect">
            <a:avLst/>
          </a:prstGeom>
        </p:spPr>
      </p:pic>
      <p:cxnSp>
        <p:nvCxnSpPr>
          <p:cNvPr id="7" name="Straight Arrow Connector 6"/>
          <p:cNvCxnSpPr/>
          <p:nvPr/>
        </p:nvCxnSpPr>
        <p:spPr>
          <a:xfrm>
            <a:off x="5257851" y="4742871"/>
            <a:ext cx="3440226" cy="0"/>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sp>
        <p:nvSpPr>
          <p:cNvPr id="10" name="Left Bracket 9"/>
          <p:cNvSpPr/>
          <p:nvPr/>
        </p:nvSpPr>
        <p:spPr>
          <a:xfrm>
            <a:off x="8698077" y="1161288"/>
            <a:ext cx="543482" cy="4608457"/>
          </a:xfrm>
          <a:prstGeom prst="leftBracket">
            <a:avLst/>
          </a:prstGeom>
          <a:noFill/>
          <a:ln w="38100">
            <a:solidFill>
              <a:srgbClr val="F89C2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Rectangle 12"/>
          <p:cNvSpPr/>
          <p:nvPr/>
        </p:nvSpPr>
        <p:spPr>
          <a:xfrm>
            <a:off x="5833531" y="4210453"/>
            <a:ext cx="2178545" cy="369332"/>
          </a:xfrm>
          <a:prstGeom prst="rect">
            <a:avLst/>
          </a:prstGeom>
          <a:ln w="38100">
            <a:solidFill>
              <a:srgbClr val="FEA028"/>
            </a:solidFill>
            <a:prstDash val="sysDash"/>
          </a:ln>
        </p:spPr>
        <p:txBody>
          <a:bodyPr wrap="none">
            <a:spAutoFit/>
          </a:bodyPr>
          <a:lstStyle/>
          <a:p>
            <a:r>
              <a:rPr lang="en-US" dirty="0"/>
              <a:t>Read. Create. Update</a:t>
            </a:r>
          </a:p>
        </p:txBody>
      </p:sp>
      <p:sp>
        <p:nvSpPr>
          <p:cNvPr id="14" name="Title 1"/>
          <p:cNvSpPr txBox="1">
            <a:spLocks/>
          </p:cNvSpPr>
          <p:nvPr/>
        </p:nvSpPr>
        <p:spPr>
          <a:xfrm>
            <a:off x="967106" y="190447"/>
            <a:ext cx="10515600" cy="584109"/>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dirty="0" smtClean="0">
                <a:latin typeface="Lovelo Black" panose="02000000000000000000" pitchFamily="50" charset="0"/>
              </a:rPr>
              <a:t>You Live in Outlook, why doesn’t your CRM</a:t>
            </a:r>
            <a:endParaRPr lang="en-US" sz="2400" dirty="0">
              <a:latin typeface="Lovelo Black" panose="02000000000000000000" pitchFamily="50" charset="0"/>
            </a:endParaRPr>
          </a:p>
        </p:txBody>
      </p:sp>
    </p:spTree>
    <p:extLst>
      <p:ext uri="{BB962C8B-B14F-4D97-AF65-F5344CB8AC3E}">
        <p14:creationId xmlns:p14="http://schemas.microsoft.com/office/powerpoint/2010/main" val="20835063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838200" y="365125"/>
            <a:ext cx="10515600" cy="584109"/>
          </a:xfrm>
        </p:spPr>
        <p:txBody>
          <a:bodyPr anchor="t">
            <a:normAutofit fontScale="90000"/>
          </a:bodyPr>
          <a:lstStyle/>
          <a:p>
            <a:pPr algn="ctr"/>
            <a:r>
              <a:rPr lang="en-US" sz="2400" dirty="0" smtClean="0">
                <a:latin typeface="Lovelo Black" panose="02000000000000000000" pitchFamily="50" charset="0"/>
              </a:rPr>
              <a:t>Easily Change and save your Chart Types to generate new dashboards</a:t>
            </a:r>
            <a:br>
              <a:rPr lang="en-US" sz="2400" dirty="0" smtClean="0">
                <a:latin typeface="Lovelo Black" panose="02000000000000000000" pitchFamily="50" charset="0"/>
              </a:rPr>
            </a:br>
            <a:r>
              <a:rPr lang="en-US" sz="2400" dirty="0" smtClean="0">
                <a:solidFill>
                  <a:srgbClr val="F89C27"/>
                </a:solidFill>
                <a:latin typeface="Lovelo Black" panose="02000000000000000000" pitchFamily="50" charset="0"/>
              </a:rPr>
              <a:t>Share it and Collaborate on the data</a:t>
            </a:r>
            <a:endParaRPr lang="en-US" sz="2400" dirty="0">
              <a:solidFill>
                <a:srgbClr val="F89C27"/>
              </a:solidFill>
              <a:latin typeface="Lovelo Black" panose="02000000000000000000" pitchFamily="50" charset="0"/>
            </a:endParaRPr>
          </a:p>
        </p:txBody>
      </p:sp>
      <p:pic>
        <p:nvPicPr>
          <p:cNvPr id="4" name="Picture 3"/>
          <p:cNvPicPr>
            <a:picLocks noChangeAspect="1"/>
          </p:cNvPicPr>
          <p:nvPr/>
        </p:nvPicPr>
        <p:blipFill>
          <a:blip r:embed="rId2"/>
          <a:stretch>
            <a:fillRect/>
          </a:stretch>
        </p:blipFill>
        <p:spPr>
          <a:xfrm>
            <a:off x="1480127" y="1478623"/>
            <a:ext cx="9231745" cy="4900349"/>
          </a:xfrm>
          <a:prstGeom prst="rect">
            <a:avLst/>
          </a:prstGeom>
        </p:spPr>
      </p:pic>
    </p:spTree>
    <p:extLst>
      <p:ext uri="{BB962C8B-B14F-4D97-AF65-F5344CB8AC3E}">
        <p14:creationId xmlns:p14="http://schemas.microsoft.com/office/powerpoint/2010/main" val="24494869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lumMod val="50000"/>
                    <a:lumOff val="50000"/>
                  </a:schemeClr>
                </a:solidFill>
                <a:latin typeface="Lovelo Black" panose="02000000000000000000" pitchFamily="50" charset="0"/>
              </a:rPr>
              <a:t>Integration and Automation</a:t>
            </a:r>
            <a:endParaRPr lang="en-US" dirty="0">
              <a:solidFill>
                <a:schemeClr val="tx1">
                  <a:lumMod val="50000"/>
                  <a:lumOff val="50000"/>
                </a:schemeClr>
              </a:solidFill>
              <a:latin typeface="Lovelo Black" panose="02000000000000000000" pitchFamily="50" charset="0"/>
            </a:endParaRPr>
          </a:p>
        </p:txBody>
      </p:sp>
      <p:sp>
        <p:nvSpPr>
          <p:cNvPr id="3" name="Title 1"/>
          <p:cNvSpPr txBox="1">
            <a:spLocks/>
          </p:cNvSpPr>
          <p:nvPr/>
        </p:nvSpPr>
        <p:spPr>
          <a:xfrm>
            <a:off x="945422" y="3549037"/>
            <a:ext cx="318189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smtClean="0">
                <a:solidFill>
                  <a:srgbClr val="F89C27"/>
                </a:solidFill>
                <a:latin typeface="Lovelo Black" panose="02000000000000000000" pitchFamily="50" charset="0"/>
              </a:rPr>
              <a:t>Converge Data from multiple sources to paint the picture</a:t>
            </a:r>
            <a:endParaRPr lang="en-US" sz="1800" dirty="0">
              <a:solidFill>
                <a:srgbClr val="F89C27"/>
              </a:solidFill>
              <a:latin typeface="Lovelo Black" panose="02000000000000000000" pitchFamily="50" charset="0"/>
            </a:endParaRPr>
          </a:p>
        </p:txBody>
      </p:sp>
      <p:sp>
        <p:nvSpPr>
          <p:cNvPr id="4" name="Title 1"/>
          <p:cNvSpPr txBox="1">
            <a:spLocks/>
          </p:cNvSpPr>
          <p:nvPr/>
        </p:nvSpPr>
        <p:spPr>
          <a:xfrm>
            <a:off x="8127812" y="3549037"/>
            <a:ext cx="346275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smtClean="0">
                <a:solidFill>
                  <a:srgbClr val="F89C27"/>
                </a:solidFill>
                <a:latin typeface="Lovelo Black" panose="02000000000000000000" pitchFamily="50" charset="0"/>
              </a:rPr>
              <a:t>Discover with Visualization – No DBA’s or Data analysts required</a:t>
            </a:r>
            <a:endParaRPr lang="en-US" sz="1800" dirty="0">
              <a:solidFill>
                <a:srgbClr val="F89C27"/>
              </a:solidFill>
              <a:latin typeface="Lovelo Black" panose="02000000000000000000" pitchFamily="50" charset="0"/>
            </a:endParaRPr>
          </a:p>
        </p:txBody>
      </p:sp>
      <p:sp>
        <p:nvSpPr>
          <p:cNvPr id="5" name="Title 1"/>
          <p:cNvSpPr txBox="1">
            <a:spLocks/>
          </p:cNvSpPr>
          <p:nvPr/>
        </p:nvSpPr>
        <p:spPr>
          <a:xfrm>
            <a:off x="4582884" y="3549037"/>
            <a:ext cx="31938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err="1" smtClean="0">
                <a:solidFill>
                  <a:schemeClr val="tx1">
                    <a:lumMod val="50000"/>
                    <a:lumOff val="50000"/>
                  </a:schemeClr>
                </a:solidFill>
                <a:latin typeface="Lovelo Black" panose="02000000000000000000" pitchFamily="50" charset="0"/>
              </a:rPr>
              <a:t>Efuzion</a:t>
            </a:r>
            <a:r>
              <a:rPr lang="en-US" sz="1800" dirty="0" smtClean="0">
                <a:solidFill>
                  <a:schemeClr val="tx1">
                    <a:lumMod val="50000"/>
                    <a:lumOff val="50000"/>
                  </a:schemeClr>
                </a:solidFill>
                <a:latin typeface="Lovelo Black" panose="02000000000000000000" pitchFamily="50" charset="0"/>
              </a:rPr>
              <a:t> automatically refreshes and snapshots your data</a:t>
            </a:r>
            <a:endParaRPr lang="en-US" sz="1800" dirty="0">
              <a:solidFill>
                <a:schemeClr val="tx1">
                  <a:lumMod val="50000"/>
                  <a:lumOff val="50000"/>
                </a:schemeClr>
              </a:solidFill>
              <a:latin typeface="Lovelo Black" panose="02000000000000000000" pitchFamily="50" charset="0"/>
            </a:endParaRPr>
          </a:p>
        </p:txBody>
      </p:sp>
      <p:pic>
        <p:nvPicPr>
          <p:cNvPr id="7" name="Picture 6"/>
          <p:cNvPicPr>
            <a:picLocks noChangeAspect="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850569" y="2287633"/>
            <a:ext cx="1371600" cy="1371600"/>
          </a:xfrm>
          <a:prstGeom prst="rect">
            <a:avLst/>
          </a:prstGeom>
        </p:spPr>
      </p:pic>
      <p:pic>
        <p:nvPicPr>
          <p:cNvPr id="9" name="Picture 8"/>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9173388" y="2287633"/>
            <a:ext cx="1371600" cy="1371600"/>
          </a:xfrm>
          <a:prstGeom prst="rect">
            <a:avLst/>
          </a:prstGeom>
        </p:spPr>
      </p:pic>
      <p:pic>
        <p:nvPicPr>
          <p:cNvPr id="11" name="Picture 10"/>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494018" y="2300152"/>
            <a:ext cx="1371600" cy="1371600"/>
          </a:xfrm>
          <a:prstGeom prst="rect">
            <a:avLst/>
          </a:prstGeom>
        </p:spPr>
      </p:pic>
    </p:spTree>
    <p:extLst>
      <p:ext uri="{BB962C8B-B14F-4D97-AF65-F5344CB8AC3E}">
        <p14:creationId xmlns:p14="http://schemas.microsoft.com/office/powerpoint/2010/main" val="13623407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5982"/>
          <a:stretch/>
        </p:blipFill>
        <p:spPr>
          <a:xfrm>
            <a:off x="1516049" y="1304014"/>
            <a:ext cx="9144000" cy="5167146"/>
          </a:xfrm>
          <a:prstGeom prst="rect">
            <a:avLst/>
          </a:prstGeom>
        </p:spPr>
      </p:pic>
      <p:sp>
        <p:nvSpPr>
          <p:cNvPr id="6" name="Title 4"/>
          <p:cNvSpPr txBox="1">
            <a:spLocks/>
          </p:cNvSpPr>
          <p:nvPr/>
        </p:nvSpPr>
        <p:spPr>
          <a:xfrm>
            <a:off x="838200" y="174294"/>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dirty="0" smtClean="0">
                <a:latin typeface="Lovelo Black" panose="02000000000000000000" pitchFamily="50" charset="0"/>
              </a:rPr>
              <a:t>Sales Pipeline Analysis</a:t>
            </a:r>
            <a:endParaRPr lang="en-US" sz="3600" dirty="0">
              <a:latin typeface="Lovelo Black" panose="02000000000000000000" pitchFamily="50" charset="0"/>
            </a:endParaRPr>
          </a:p>
        </p:txBody>
      </p:sp>
    </p:spTree>
    <p:extLst>
      <p:ext uri="{BB962C8B-B14F-4D97-AF65-F5344CB8AC3E}">
        <p14:creationId xmlns:p14="http://schemas.microsoft.com/office/powerpoint/2010/main" val="35861802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5394"/>
          <a:stretch/>
        </p:blipFill>
        <p:spPr>
          <a:xfrm>
            <a:off x="1524000" y="1224501"/>
            <a:ext cx="9144000" cy="5181475"/>
          </a:xfrm>
          <a:prstGeom prst="rect">
            <a:avLst/>
          </a:prstGeom>
        </p:spPr>
      </p:pic>
      <p:sp>
        <p:nvSpPr>
          <p:cNvPr id="5" name="Title 4"/>
          <p:cNvSpPr txBox="1">
            <a:spLocks/>
          </p:cNvSpPr>
          <p:nvPr/>
        </p:nvSpPr>
        <p:spPr>
          <a:xfrm>
            <a:off x="838200" y="174294"/>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dirty="0" smtClean="0">
                <a:latin typeface="Lovelo Black" panose="02000000000000000000" pitchFamily="50" charset="0"/>
              </a:rPr>
              <a:t>Distribution Performance</a:t>
            </a:r>
            <a:endParaRPr lang="en-US" sz="3600" dirty="0">
              <a:latin typeface="Lovelo Black" panose="02000000000000000000" pitchFamily="50" charset="0"/>
            </a:endParaRPr>
          </a:p>
        </p:txBody>
      </p:sp>
    </p:spTree>
    <p:extLst>
      <p:ext uri="{BB962C8B-B14F-4D97-AF65-F5344CB8AC3E}">
        <p14:creationId xmlns:p14="http://schemas.microsoft.com/office/powerpoint/2010/main" val="3266878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4905"/>
          <a:stretch/>
        </p:blipFill>
        <p:spPr>
          <a:xfrm>
            <a:off x="1524000" y="1478943"/>
            <a:ext cx="9144000" cy="4112232"/>
          </a:xfrm>
          <a:prstGeom prst="rect">
            <a:avLst/>
          </a:prstGeom>
        </p:spPr>
      </p:pic>
      <p:sp>
        <p:nvSpPr>
          <p:cNvPr id="3"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What-If Analysis</a:t>
            </a:r>
            <a:endParaRPr lang="en-US" sz="2800" dirty="0">
              <a:latin typeface="Lovelo Black" panose="02000000000000000000" pitchFamily="50" charset="0"/>
            </a:endParaRPr>
          </a:p>
        </p:txBody>
      </p:sp>
    </p:spTree>
    <p:extLst>
      <p:ext uri="{BB962C8B-B14F-4D97-AF65-F5344CB8AC3E}">
        <p14:creationId xmlns:p14="http://schemas.microsoft.com/office/powerpoint/2010/main" val="5170322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5625"/>
          <a:stretch/>
        </p:blipFill>
        <p:spPr>
          <a:xfrm>
            <a:off x="1508098" y="1184744"/>
            <a:ext cx="9144000" cy="5195763"/>
          </a:xfrm>
          <a:prstGeom prst="rect">
            <a:avLst/>
          </a:prstGeom>
        </p:spPr>
      </p:pic>
      <p:sp>
        <p:nvSpPr>
          <p:cNvPr id="3"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Win Rate analysis</a:t>
            </a:r>
            <a:endParaRPr lang="en-US" sz="2800" dirty="0">
              <a:latin typeface="Lovelo Black" panose="02000000000000000000" pitchFamily="50" charset="0"/>
            </a:endParaRPr>
          </a:p>
        </p:txBody>
      </p:sp>
    </p:spTree>
    <p:extLst>
      <p:ext uri="{BB962C8B-B14F-4D97-AF65-F5344CB8AC3E}">
        <p14:creationId xmlns:p14="http://schemas.microsoft.com/office/powerpoint/2010/main" val="37358865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5480"/>
          <a:stretch/>
        </p:blipFill>
        <p:spPr>
          <a:xfrm>
            <a:off x="1531952" y="1304013"/>
            <a:ext cx="9144000" cy="5203715"/>
          </a:xfrm>
          <a:prstGeom prst="rect">
            <a:avLst/>
          </a:prstGeom>
        </p:spPr>
      </p:pic>
      <p:sp>
        <p:nvSpPr>
          <p:cNvPr id="3"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Product Return Analysis</a:t>
            </a:r>
            <a:endParaRPr lang="en-US" sz="2800" dirty="0">
              <a:latin typeface="Lovelo Black" panose="02000000000000000000" pitchFamily="50" charset="0"/>
            </a:endParaRPr>
          </a:p>
        </p:txBody>
      </p:sp>
    </p:spTree>
    <p:extLst>
      <p:ext uri="{BB962C8B-B14F-4D97-AF65-F5344CB8AC3E}">
        <p14:creationId xmlns:p14="http://schemas.microsoft.com/office/powerpoint/2010/main" val="37307345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5471"/>
          <a:stretch/>
        </p:blipFill>
        <p:spPr>
          <a:xfrm>
            <a:off x="1524000" y="1192696"/>
            <a:ext cx="9144000" cy="5186238"/>
          </a:xfrm>
          <a:prstGeom prst="rect">
            <a:avLst/>
          </a:prstGeom>
        </p:spPr>
      </p:pic>
      <p:sp>
        <p:nvSpPr>
          <p:cNvPr id="3"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Customer Lifetime Value</a:t>
            </a:r>
            <a:endParaRPr lang="en-US" sz="2800" dirty="0">
              <a:latin typeface="Lovelo Black" panose="02000000000000000000" pitchFamily="50" charset="0"/>
            </a:endParaRPr>
          </a:p>
        </p:txBody>
      </p:sp>
    </p:spTree>
    <p:extLst>
      <p:ext uri="{BB962C8B-B14F-4D97-AF65-F5344CB8AC3E}">
        <p14:creationId xmlns:p14="http://schemas.microsoft.com/office/powerpoint/2010/main" val="31073956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5543"/>
          <a:stretch/>
        </p:blipFill>
        <p:spPr>
          <a:xfrm>
            <a:off x="1524000" y="1510748"/>
            <a:ext cx="9144000" cy="4075664"/>
          </a:xfrm>
          <a:prstGeom prst="rect">
            <a:avLst/>
          </a:prstGeom>
        </p:spPr>
      </p:pic>
      <p:sp>
        <p:nvSpPr>
          <p:cNvPr id="3"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Price Optimization</a:t>
            </a:r>
            <a:endParaRPr lang="en-US" sz="2800" dirty="0">
              <a:latin typeface="Lovelo Black" panose="02000000000000000000" pitchFamily="50" charset="0"/>
            </a:endParaRPr>
          </a:p>
        </p:txBody>
      </p:sp>
    </p:spTree>
    <p:extLst>
      <p:ext uri="{BB962C8B-B14F-4D97-AF65-F5344CB8AC3E}">
        <p14:creationId xmlns:p14="http://schemas.microsoft.com/office/powerpoint/2010/main" val="16530145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5769"/>
          <a:stretch/>
        </p:blipFill>
        <p:spPr>
          <a:xfrm>
            <a:off x="1531951" y="1152939"/>
            <a:ext cx="9144000" cy="5187812"/>
          </a:xfrm>
          <a:prstGeom prst="rect">
            <a:avLst/>
          </a:prstGeom>
        </p:spPr>
      </p:pic>
      <p:sp>
        <p:nvSpPr>
          <p:cNvPr id="4"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Location Analytics</a:t>
            </a:r>
            <a:endParaRPr lang="en-US" sz="2800" dirty="0">
              <a:latin typeface="Lovelo Black" panose="02000000000000000000" pitchFamily="50" charset="0"/>
            </a:endParaRPr>
          </a:p>
        </p:txBody>
      </p:sp>
    </p:spTree>
    <p:extLst>
      <p:ext uri="{BB962C8B-B14F-4D97-AF65-F5344CB8AC3E}">
        <p14:creationId xmlns:p14="http://schemas.microsoft.com/office/powerpoint/2010/main" val="2395206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988525" y="1786482"/>
            <a:ext cx="6867797" cy="4320799"/>
          </a:xfrm>
          <a:prstGeom prst="rect">
            <a:avLst/>
          </a:prstGeom>
        </p:spPr>
      </p:pic>
      <p:sp>
        <p:nvSpPr>
          <p:cNvPr id="3" name="TextBox 2"/>
          <p:cNvSpPr txBox="1"/>
          <p:nvPr/>
        </p:nvSpPr>
        <p:spPr>
          <a:xfrm>
            <a:off x="1393371" y="2464526"/>
            <a:ext cx="2246811" cy="1754326"/>
          </a:xfrm>
          <a:prstGeom prst="rect">
            <a:avLst/>
          </a:prstGeom>
          <a:noFill/>
          <a:ln w="38100">
            <a:solidFill>
              <a:srgbClr val="F89C27"/>
            </a:solidFill>
            <a:prstDash val="sysDash"/>
          </a:ln>
        </p:spPr>
        <p:txBody>
          <a:bodyPr wrap="square" rtlCol="0">
            <a:spAutoFit/>
          </a:bodyPr>
          <a:lstStyle/>
          <a:p>
            <a:r>
              <a:rPr lang="en-US" dirty="0" err="1" smtClean="0"/>
              <a:t>eFuzion</a:t>
            </a:r>
            <a:r>
              <a:rPr lang="en-US" dirty="0" smtClean="0"/>
              <a:t> finds the contacts on your email conversation and associates it with CRM contacts </a:t>
            </a:r>
          </a:p>
          <a:p>
            <a:endParaRPr lang="en-US" dirty="0"/>
          </a:p>
        </p:txBody>
      </p:sp>
      <p:cxnSp>
        <p:nvCxnSpPr>
          <p:cNvPr id="7" name="Straight Arrow Connector 6"/>
          <p:cNvCxnSpPr/>
          <p:nvPr/>
        </p:nvCxnSpPr>
        <p:spPr>
          <a:xfrm>
            <a:off x="5564777" y="2734491"/>
            <a:ext cx="3361509" cy="635726"/>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sp>
        <p:nvSpPr>
          <p:cNvPr id="6" name="Title 1"/>
          <p:cNvSpPr txBox="1">
            <a:spLocks/>
          </p:cNvSpPr>
          <p:nvPr/>
        </p:nvSpPr>
        <p:spPr>
          <a:xfrm>
            <a:off x="938531" y="647647"/>
            <a:ext cx="10515600" cy="584109"/>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dirty="0" smtClean="0">
                <a:latin typeface="Lovelo Black" panose="02000000000000000000" pitchFamily="50" charset="0"/>
              </a:rPr>
              <a:t>You Live in Outlook, So should your CRM</a:t>
            </a:r>
            <a:endParaRPr lang="en-US" sz="2400" dirty="0">
              <a:latin typeface="Lovelo Black" panose="02000000000000000000" pitchFamily="50" charset="0"/>
            </a:endParaRPr>
          </a:p>
        </p:txBody>
      </p:sp>
    </p:spTree>
    <p:extLst>
      <p:ext uri="{BB962C8B-B14F-4D97-AF65-F5344CB8AC3E}">
        <p14:creationId xmlns:p14="http://schemas.microsoft.com/office/powerpoint/2010/main" val="20040332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4053"/>
          <a:stretch/>
        </p:blipFill>
        <p:spPr>
          <a:xfrm>
            <a:off x="1531951" y="1685676"/>
            <a:ext cx="9144000" cy="4487227"/>
          </a:xfrm>
          <a:prstGeom prst="rect">
            <a:avLst/>
          </a:prstGeom>
        </p:spPr>
      </p:pic>
      <p:sp>
        <p:nvSpPr>
          <p:cNvPr id="3"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Regional Sales Analytics</a:t>
            </a:r>
          </a:p>
          <a:p>
            <a:pPr algn="ctr"/>
            <a:r>
              <a:rPr lang="en-US" sz="2800" dirty="0" smtClean="0">
                <a:solidFill>
                  <a:srgbClr val="F89C27"/>
                </a:solidFill>
                <a:latin typeface="Lovelo Black" panose="02000000000000000000" pitchFamily="50" charset="0"/>
              </a:rPr>
              <a:t>Trellis your categories</a:t>
            </a:r>
            <a:endParaRPr lang="en-US" sz="2800" dirty="0">
              <a:solidFill>
                <a:srgbClr val="F89C27"/>
              </a:solidFill>
              <a:latin typeface="Lovelo Black" panose="02000000000000000000" pitchFamily="50" charset="0"/>
            </a:endParaRPr>
          </a:p>
        </p:txBody>
      </p:sp>
    </p:spTree>
    <p:extLst>
      <p:ext uri="{BB962C8B-B14F-4D97-AF65-F5344CB8AC3E}">
        <p14:creationId xmlns:p14="http://schemas.microsoft.com/office/powerpoint/2010/main" val="27455050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5073"/>
          <a:stretch/>
        </p:blipFill>
        <p:spPr>
          <a:xfrm>
            <a:off x="1524000" y="1272208"/>
            <a:ext cx="9144000" cy="4557091"/>
          </a:xfrm>
          <a:prstGeom prst="rect">
            <a:avLst/>
          </a:prstGeom>
        </p:spPr>
      </p:pic>
      <p:sp>
        <p:nvSpPr>
          <p:cNvPr id="3"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Distribution Analytics</a:t>
            </a:r>
            <a:endParaRPr lang="en-US" sz="2800" dirty="0">
              <a:latin typeface="Lovelo Black" panose="02000000000000000000" pitchFamily="50" charset="0"/>
            </a:endParaRPr>
          </a:p>
        </p:txBody>
      </p:sp>
    </p:spTree>
    <p:extLst>
      <p:ext uri="{BB962C8B-B14F-4D97-AF65-F5344CB8AC3E}">
        <p14:creationId xmlns:p14="http://schemas.microsoft.com/office/powerpoint/2010/main" val="2922451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3961"/>
          <a:stretch/>
        </p:blipFill>
        <p:spPr>
          <a:xfrm>
            <a:off x="1524000" y="1407381"/>
            <a:ext cx="9144000" cy="4217131"/>
          </a:xfrm>
          <a:prstGeom prst="rect">
            <a:avLst/>
          </a:prstGeom>
        </p:spPr>
      </p:pic>
      <p:sp>
        <p:nvSpPr>
          <p:cNvPr id="3"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Regional Sales Performance</a:t>
            </a:r>
          </a:p>
          <a:p>
            <a:pPr algn="ctr"/>
            <a:r>
              <a:rPr lang="en-US" sz="2800" dirty="0" smtClean="0">
                <a:latin typeface="Lovelo Black" panose="02000000000000000000" pitchFamily="50" charset="0"/>
              </a:rPr>
              <a:t>Opportunity Execution</a:t>
            </a:r>
            <a:endParaRPr lang="en-US" sz="2800" dirty="0">
              <a:latin typeface="Lovelo Black" panose="02000000000000000000" pitchFamily="50" charset="0"/>
            </a:endParaRPr>
          </a:p>
        </p:txBody>
      </p:sp>
    </p:spTree>
    <p:extLst>
      <p:ext uri="{BB962C8B-B14F-4D97-AF65-F5344CB8AC3E}">
        <p14:creationId xmlns:p14="http://schemas.microsoft.com/office/powerpoint/2010/main" val="36451759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4169"/>
          <a:stretch/>
        </p:blipFill>
        <p:spPr>
          <a:xfrm>
            <a:off x="1524000" y="1232452"/>
            <a:ext cx="9144000" cy="5075086"/>
          </a:xfrm>
          <a:prstGeom prst="rect">
            <a:avLst/>
          </a:prstGeom>
        </p:spPr>
      </p:pic>
      <p:sp>
        <p:nvSpPr>
          <p:cNvPr id="3"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Product Analysis by Region</a:t>
            </a:r>
            <a:endParaRPr lang="en-US" sz="2800" dirty="0">
              <a:latin typeface="Lovelo Black" panose="02000000000000000000" pitchFamily="50" charset="0"/>
            </a:endParaRPr>
          </a:p>
        </p:txBody>
      </p:sp>
    </p:spTree>
    <p:extLst>
      <p:ext uri="{BB962C8B-B14F-4D97-AF65-F5344CB8AC3E}">
        <p14:creationId xmlns:p14="http://schemas.microsoft.com/office/powerpoint/2010/main" val="15316971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524000" y="1502796"/>
            <a:ext cx="9144000" cy="4204418"/>
            <a:chOff x="1524000" y="1415332"/>
            <a:chExt cx="9144000" cy="4204418"/>
          </a:xfrm>
        </p:grpSpPr>
        <p:pic>
          <p:nvPicPr>
            <p:cNvPr id="2" name="Picture 1"/>
            <p:cNvPicPr>
              <a:picLocks noChangeAspect="1"/>
            </p:cNvPicPr>
            <p:nvPr/>
          </p:nvPicPr>
          <p:blipFill rotWithShape="1">
            <a:blip r:embed="rId2"/>
            <a:srcRect t="4042"/>
            <a:stretch/>
          </p:blipFill>
          <p:spPr>
            <a:xfrm>
              <a:off x="1524000" y="1415332"/>
              <a:ext cx="9144000" cy="4204418"/>
            </a:xfrm>
            <a:prstGeom prst="rect">
              <a:avLst/>
            </a:prstGeom>
          </p:spPr>
        </p:pic>
        <p:sp>
          <p:nvSpPr>
            <p:cNvPr id="3" name="Rectangle 2"/>
            <p:cNvSpPr/>
            <p:nvPr/>
          </p:nvSpPr>
          <p:spPr>
            <a:xfrm>
              <a:off x="8937266" y="2631882"/>
              <a:ext cx="1304014" cy="48502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75089" y="2478221"/>
              <a:ext cx="1028368" cy="638690"/>
            </a:xfrm>
            <a:prstGeom prst="rect">
              <a:avLst/>
            </a:prstGeom>
          </p:spPr>
        </p:pic>
      </p:grpSp>
      <p:sp>
        <p:nvSpPr>
          <p:cNvPr id="8" name="Title 4"/>
          <p:cNvSpPr txBox="1">
            <a:spLocks/>
          </p:cNvSpPr>
          <p:nvPr/>
        </p:nvSpPr>
        <p:spPr>
          <a:xfrm>
            <a:off x="838200" y="309467"/>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Lead to Cash Analysis</a:t>
            </a:r>
            <a:endParaRPr lang="en-US" sz="2800" dirty="0">
              <a:latin typeface="Lovelo Black" panose="02000000000000000000" pitchFamily="50" charset="0"/>
            </a:endParaRPr>
          </a:p>
        </p:txBody>
      </p:sp>
    </p:spTree>
    <p:extLst>
      <p:ext uri="{BB962C8B-B14F-4D97-AF65-F5344CB8AC3E}">
        <p14:creationId xmlns:p14="http://schemas.microsoft.com/office/powerpoint/2010/main" val="37014642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4141"/>
          <a:stretch/>
        </p:blipFill>
        <p:spPr>
          <a:xfrm>
            <a:off x="1531951" y="1844703"/>
            <a:ext cx="9144000" cy="4209179"/>
          </a:xfrm>
          <a:prstGeom prst="rect">
            <a:avLst/>
          </a:prstGeom>
        </p:spPr>
      </p:pic>
      <p:sp>
        <p:nvSpPr>
          <p:cNvPr id="3"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Recurring Revenue and Customer Acquisition</a:t>
            </a:r>
          </a:p>
          <a:p>
            <a:pPr algn="ctr"/>
            <a:r>
              <a:rPr lang="en-US" sz="2800" dirty="0" smtClean="0">
                <a:latin typeface="Lovelo Black" panose="02000000000000000000" pitchFamily="50" charset="0"/>
              </a:rPr>
              <a:t>By Region</a:t>
            </a:r>
            <a:endParaRPr lang="en-US" sz="2800" dirty="0">
              <a:latin typeface="Lovelo Black" panose="02000000000000000000" pitchFamily="50" charset="0"/>
            </a:endParaRPr>
          </a:p>
        </p:txBody>
      </p:sp>
    </p:spTree>
    <p:extLst>
      <p:ext uri="{BB962C8B-B14F-4D97-AF65-F5344CB8AC3E}">
        <p14:creationId xmlns:p14="http://schemas.microsoft.com/office/powerpoint/2010/main" val="6780542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973249" y="1439352"/>
            <a:ext cx="6245501" cy="4824291"/>
            <a:chOff x="2902226" y="938420"/>
            <a:chExt cx="6245501" cy="4824291"/>
          </a:xfrm>
        </p:grpSpPr>
        <p:pic>
          <p:nvPicPr>
            <p:cNvPr id="2" name="Picture 1"/>
            <p:cNvPicPr>
              <a:picLocks noChangeAspect="1"/>
            </p:cNvPicPr>
            <p:nvPr/>
          </p:nvPicPr>
          <p:blipFill>
            <a:blip r:embed="rId2"/>
            <a:stretch>
              <a:fillRect/>
            </a:stretch>
          </p:blipFill>
          <p:spPr>
            <a:xfrm>
              <a:off x="2902226" y="938420"/>
              <a:ext cx="6245501" cy="4824291"/>
            </a:xfrm>
            <a:prstGeom prst="rect">
              <a:avLst/>
            </a:prstGeom>
          </p:spPr>
        </p:pic>
        <p:sp>
          <p:nvSpPr>
            <p:cNvPr id="3" name="Rectangle 2"/>
            <p:cNvSpPr/>
            <p:nvPr/>
          </p:nvSpPr>
          <p:spPr>
            <a:xfrm>
              <a:off x="3554234" y="1812897"/>
              <a:ext cx="1510748" cy="30215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Mobile Analytics</a:t>
            </a:r>
            <a:endParaRPr lang="en-US" sz="2800" dirty="0">
              <a:latin typeface="Lovelo Black" panose="02000000000000000000" pitchFamily="50" charset="0"/>
            </a:endParaRPr>
          </a:p>
        </p:txBody>
      </p:sp>
    </p:spTree>
    <p:extLst>
      <p:ext uri="{BB962C8B-B14F-4D97-AF65-F5344CB8AC3E}">
        <p14:creationId xmlns:p14="http://schemas.microsoft.com/office/powerpoint/2010/main" val="39155383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5180"/>
          <a:stretch/>
        </p:blipFill>
        <p:spPr>
          <a:xfrm>
            <a:off x="1524000" y="1375576"/>
            <a:ext cx="9144000" cy="4344186"/>
          </a:xfrm>
          <a:prstGeom prst="rect">
            <a:avLst/>
          </a:prstGeom>
        </p:spPr>
      </p:pic>
      <p:sp>
        <p:nvSpPr>
          <p:cNvPr id="3"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Market Segment Identification</a:t>
            </a:r>
            <a:endParaRPr lang="en-US" sz="2800" dirty="0">
              <a:latin typeface="Lovelo Black" panose="02000000000000000000" pitchFamily="50" charset="0"/>
            </a:endParaRPr>
          </a:p>
        </p:txBody>
      </p:sp>
    </p:spTree>
    <p:extLst>
      <p:ext uri="{BB962C8B-B14F-4D97-AF65-F5344CB8AC3E}">
        <p14:creationId xmlns:p14="http://schemas.microsoft.com/office/powerpoint/2010/main" val="13441207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3448"/>
          <a:stretch/>
        </p:blipFill>
        <p:spPr>
          <a:xfrm>
            <a:off x="1460390" y="1685675"/>
            <a:ext cx="9144000" cy="4506319"/>
          </a:xfrm>
          <a:prstGeom prst="rect">
            <a:avLst/>
          </a:prstGeom>
        </p:spPr>
      </p:pic>
      <p:sp>
        <p:nvSpPr>
          <p:cNvPr id="3" name="Title 4"/>
          <p:cNvSpPr txBox="1">
            <a:spLocks/>
          </p:cNvSpPr>
          <p:nvPr/>
        </p:nvSpPr>
        <p:spPr>
          <a:xfrm>
            <a:off x="941567" y="360112"/>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Shipping Cost Comparison by Region</a:t>
            </a:r>
            <a:endParaRPr lang="en-US" sz="2800" dirty="0">
              <a:latin typeface="Lovelo Black" panose="02000000000000000000" pitchFamily="50" charset="0"/>
            </a:endParaRPr>
          </a:p>
        </p:txBody>
      </p:sp>
    </p:spTree>
    <p:extLst>
      <p:ext uri="{BB962C8B-B14F-4D97-AF65-F5344CB8AC3E}">
        <p14:creationId xmlns:p14="http://schemas.microsoft.com/office/powerpoint/2010/main" val="36007249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571" t="4243" r="861"/>
          <a:stretch/>
        </p:blipFill>
        <p:spPr>
          <a:xfrm>
            <a:off x="2641158" y="1264258"/>
            <a:ext cx="6909684" cy="5326297"/>
          </a:xfrm>
          <a:prstGeom prst="rect">
            <a:avLst/>
          </a:prstGeom>
        </p:spPr>
      </p:pic>
      <p:sp>
        <p:nvSpPr>
          <p:cNvPr id="3"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Peer Client Statistics</a:t>
            </a:r>
            <a:endParaRPr lang="en-US" sz="2800" dirty="0">
              <a:latin typeface="Lovelo Black" panose="02000000000000000000" pitchFamily="50" charset="0"/>
            </a:endParaRPr>
          </a:p>
        </p:txBody>
      </p:sp>
    </p:spTree>
    <p:extLst>
      <p:ext uri="{BB962C8B-B14F-4D97-AF65-F5344CB8AC3E}">
        <p14:creationId xmlns:p14="http://schemas.microsoft.com/office/powerpoint/2010/main" val="538435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91564" y="1690688"/>
            <a:ext cx="8044770" cy="4806937"/>
          </a:xfrm>
          <a:prstGeom prst="rect">
            <a:avLst/>
          </a:prstGeom>
        </p:spPr>
      </p:pic>
      <p:sp>
        <p:nvSpPr>
          <p:cNvPr id="5" name="Title 4"/>
          <p:cNvSpPr>
            <a:spLocks noGrp="1"/>
          </p:cNvSpPr>
          <p:nvPr>
            <p:ph type="title"/>
          </p:nvPr>
        </p:nvSpPr>
        <p:spPr/>
        <p:txBody>
          <a:bodyPr>
            <a:normAutofit/>
          </a:bodyPr>
          <a:lstStyle/>
          <a:p>
            <a:pPr algn="ctr"/>
            <a:r>
              <a:rPr lang="en-US" sz="3600" dirty="0" smtClean="0">
                <a:latin typeface="Lovelo Black" panose="02000000000000000000" pitchFamily="50" charset="0"/>
              </a:rPr>
              <a:t>Collect Contacts Easily</a:t>
            </a:r>
            <a:endParaRPr lang="en-US" sz="3600" dirty="0">
              <a:latin typeface="Lovelo Black" panose="02000000000000000000" pitchFamily="50" charset="0"/>
            </a:endParaRPr>
          </a:p>
        </p:txBody>
      </p:sp>
      <p:sp>
        <p:nvSpPr>
          <p:cNvPr id="4" name="TextBox 3"/>
          <p:cNvSpPr txBox="1"/>
          <p:nvPr/>
        </p:nvSpPr>
        <p:spPr>
          <a:xfrm>
            <a:off x="8750241" y="1869750"/>
            <a:ext cx="3367547" cy="1754326"/>
          </a:xfrm>
          <a:prstGeom prst="rect">
            <a:avLst/>
          </a:prstGeom>
          <a:noFill/>
          <a:ln w="38100">
            <a:solidFill>
              <a:srgbClr val="F89C27"/>
            </a:solidFill>
            <a:prstDash val="sysDash"/>
          </a:ln>
        </p:spPr>
        <p:txBody>
          <a:bodyPr wrap="square" rtlCol="0">
            <a:spAutoFit/>
          </a:bodyPr>
          <a:lstStyle/>
          <a:p>
            <a:r>
              <a:rPr lang="en-US" dirty="0" err="1" smtClean="0"/>
              <a:t>Gerrardo</a:t>
            </a:r>
            <a:r>
              <a:rPr lang="en-US" dirty="0" smtClean="0"/>
              <a:t> is a contact in Salesforce and Antonio is not.  </a:t>
            </a:r>
          </a:p>
          <a:p>
            <a:endParaRPr lang="en-US" dirty="0" smtClean="0"/>
          </a:p>
          <a:p>
            <a:r>
              <a:rPr lang="en-US" dirty="0" err="1" smtClean="0"/>
              <a:t>eFuzion</a:t>
            </a:r>
            <a:r>
              <a:rPr lang="en-US" dirty="0" smtClean="0"/>
              <a:t> recognizes which contacts are not in Salesforce and prompts the user to add them.  </a:t>
            </a:r>
            <a:endParaRPr lang="en-US" dirty="0"/>
          </a:p>
        </p:txBody>
      </p:sp>
      <p:sp>
        <p:nvSpPr>
          <p:cNvPr id="7" name="TextBox 6"/>
          <p:cNvSpPr txBox="1"/>
          <p:nvPr/>
        </p:nvSpPr>
        <p:spPr>
          <a:xfrm>
            <a:off x="8750241" y="3784058"/>
            <a:ext cx="3230880" cy="1200329"/>
          </a:xfrm>
          <a:prstGeom prst="rect">
            <a:avLst/>
          </a:prstGeom>
          <a:noFill/>
          <a:ln w="38100">
            <a:solidFill>
              <a:srgbClr val="FEA028"/>
            </a:solidFill>
            <a:prstDash val="sysDash"/>
          </a:ln>
        </p:spPr>
        <p:txBody>
          <a:bodyPr wrap="square" rtlCol="0">
            <a:spAutoFit/>
          </a:bodyPr>
          <a:lstStyle/>
          <a:p>
            <a:r>
              <a:rPr lang="en-US" dirty="0" err="1" smtClean="0"/>
              <a:t>eFuzion</a:t>
            </a:r>
            <a:r>
              <a:rPr lang="en-US" dirty="0" smtClean="0"/>
              <a:t> also recognizes that Antonio should be associated to the </a:t>
            </a:r>
            <a:r>
              <a:rPr lang="en-US" dirty="0" err="1" smtClean="0"/>
              <a:t>Nutec</a:t>
            </a:r>
            <a:r>
              <a:rPr lang="en-US" dirty="0" smtClean="0"/>
              <a:t> Account and prompts to add the contact to </a:t>
            </a:r>
            <a:r>
              <a:rPr lang="en-US" dirty="0" err="1" smtClean="0"/>
              <a:t>Nutec</a:t>
            </a:r>
            <a:r>
              <a:rPr lang="en-US" dirty="0" smtClean="0"/>
              <a:t>.  </a:t>
            </a:r>
            <a:endParaRPr lang="en-US" dirty="0"/>
          </a:p>
        </p:txBody>
      </p:sp>
      <p:cxnSp>
        <p:nvCxnSpPr>
          <p:cNvPr id="8" name="Straight Arrow Connector 7"/>
          <p:cNvCxnSpPr/>
          <p:nvPr/>
        </p:nvCxnSpPr>
        <p:spPr>
          <a:xfrm flipH="1">
            <a:off x="6297769" y="2098620"/>
            <a:ext cx="2452472" cy="184231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9" name="Straight Arrow Connector 8"/>
          <p:cNvCxnSpPr/>
          <p:nvPr/>
        </p:nvCxnSpPr>
        <p:spPr>
          <a:xfrm flipH="1">
            <a:off x="7482177" y="2926080"/>
            <a:ext cx="1268064" cy="127186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7" name="Straight Arrow Connector 16"/>
          <p:cNvCxnSpPr>
            <a:stCxn id="7" idx="1"/>
          </p:cNvCxnSpPr>
          <p:nvPr/>
        </p:nvCxnSpPr>
        <p:spPr>
          <a:xfrm flipH="1">
            <a:off x="6575729" y="4384223"/>
            <a:ext cx="2174512" cy="31258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02541429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6757"/>
          <a:stretch/>
        </p:blipFill>
        <p:spPr>
          <a:xfrm>
            <a:off x="1524000" y="1653872"/>
            <a:ext cx="9144000" cy="4067672"/>
          </a:xfrm>
          <a:prstGeom prst="rect">
            <a:avLst/>
          </a:prstGeom>
        </p:spPr>
      </p:pic>
      <p:sp>
        <p:nvSpPr>
          <p:cNvPr id="3"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Call Center Performance</a:t>
            </a:r>
            <a:endParaRPr lang="en-US" sz="2800" dirty="0">
              <a:latin typeface="Lovelo Black" panose="02000000000000000000" pitchFamily="50" charset="0"/>
            </a:endParaRPr>
          </a:p>
        </p:txBody>
      </p:sp>
    </p:spTree>
    <p:extLst>
      <p:ext uri="{BB962C8B-B14F-4D97-AF65-F5344CB8AC3E}">
        <p14:creationId xmlns:p14="http://schemas.microsoft.com/office/powerpoint/2010/main" val="1340821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5616"/>
          <a:stretch/>
        </p:blipFill>
        <p:spPr>
          <a:xfrm>
            <a:off x="1524000" y="1391477"/>
            <a:ext cx="9144000" cy="5178287"/>
          </a:xfrm>
          <a:prstGeom prst="rect">
            <a:avLst/>
          </a:prstGeom>
        </p:spPr>
      </p:pic>
      <p:sp>
        <p:nvSpPr>
          <p:cNvPr id="4"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Call Resolution Analysis</a:t>
            </a:r>
            <a:endParaRPr lang="en-US" sz="2800" dirty="0">
              <a:latin typeface="Lovelo Black" panose="02000000000000000000" pitchFamily="50" charset="0"/>
            </a:endParaRPr>
          </a:p>
        </p:txBody>
      </p:sp>
    </p:spTree>
    <p:extLst>
      <p:ext uri="{BB962C8B-B14F-4D97-AF65-F5344CB8AC3E}">
        <p14:creationId xmlns:p14="http://schemas.microsoft.com/office/powerpoint/2010/main" val="22439902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5192"/>
          <a:stretch/>
        </p:blipFill>
        <p:spPr>
          <a:xfrm>
            <a:off x="1531951" y="1168841"/>
            <a:ext cx="9144000" cy="5219617"/>
          </a:xfrm>
          <a:prstGeom prst="rect">
            <a:avLst/>
          </a:prstGeom>
        </p:spPr>
      </p:pic>
      <p:sp>
        <p:nvSpPr>
          <p:cNvPr id="3"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Backlog analysis</a:t>
            </a:r>
            <a:endParaRPr lang="en-US" sz="2800" dirty="0">
              <a:latin typeface="Lovelo Black" panose="02000000000000000000" pitchFamily="50" charset="0"/>
            </a:endParaRPr>
          </a:p>
        </p:txBody>
      </p:sp>
    </p:spTree>
    <p:extLst>
      <p:ext uri="{BB962C8B-B14F-4D97-AF65-F5344CB8AC3E}">
        <p14:creationId xmlns:p14="http://schemas.microsoft.com/office/powerpoint/2010/main" val="42779876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birst.com/sites/default/files/styles/scale960/public/cohort_analysis_-_churn.png?itok=JE7Ssnp-"/>
          <p:cNvPicPr>
            <a:picLocks noChangeAspect="1" noChangeArrowheads="1"/>
          </p:cNvPicPr>
          <p:nvPr/>
        </p:nvPicPr>
        <p:blipFill rotWithShape="1">
          <a:blip r:embed="rId2">
            <a:extLst>
              <a:ext uri="{28A0092B-C50C-407E-A947-70E740481C1C}">
                <a14:useLocalDpi xmlns:a14="http://schemas.microsoft.com/office/drawing/2010/main" val="0"/>
              </a:ext>
            </a:extLst>
          </a:blip>
          <a:srcRect t="5453"/>
          <a:stretch/>
        </p:blipFill>
        <p:spPr bwMode="auto">
          <a:xfrm>
            <a:off x="1475492" y="1216549"/>
            <a:ext cx="9144000" cy="5187231"/>
          </a:xfrm>
          <a:prstGeom prst="rect">
            <a:avLst/>
          </a:prstGeom>
          <a:noFill/>
          <a:extLst>
            <a:ext uri="{909E8E84-426E-40DD-AFC4-6F175D3DCCD1}">
              <a14:hiddenFill xmlns:a14="http://schemas.microsoft.com/office/drawing/2010/main">
                <a:solidFill>
                  <a:srgbClr val="FFFFFF"/>
                </a:solidFill>
              </a14:hiddenFill>
            </a:ext>
          </a:extLst>
        </p:spPr>
      </p:pic>
      <p:sp>
        <p:nvSpPr>
          <p:cNvPr id="3"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Cohort Analysis and Churn</a:t>
            </a:r>
            <a:endParaRPr lang="en-US" sz="2800" dirty="0">
              <a:latin typeface="Lovelo Black" panose="02000000000000000000" pitchFamily="50" charset="0"/>
            </a:endParaRPr>
          </a:p>
        </p:txBody>
      </p:sp>
    </p:spTree>
    <p:extLst>
      <p:ext uri="{BB962C8B-B14F-4D97-AF65-F5344CB8AC3E}">
        <p14:creationId xmlns:p14="http://schemas.microsoft.com/office/powerpoint/2010/main" val="6215564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3786"/>
          <a:stretch/>
        </p:blipFill>
        <p:spPr>
          <a:xfrm>
            <a:off x="1524000" y="1232452"/>
            <a:ext cx="9144000" cy="4573035"/>
          </a:xfrm>
          <a:prstGeom prst="rect">
            <a:avLst/>
          </a:prstGeom>
        </p:spPr>
      </p:pic>
      <p:sp>
        <p:nvSpPr>
          <p:cNvPr id="3" name="Title 4"/>
          <p:cNvSpPr txBox="1">
            <a:spLocks/>
          </p:cNvSpPr>
          <p:nvPr/>
        </p:nvSpPr>
        <p:spPr>
          <a:xfrm>
            <a:off x="838200" y="198148"/>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smtClean="0">
                <a:latin typeface="Lovelo Black" panose="02000000000000000000" pitchFamily="50" charset="0"/>
              </a:rPr>
              <a:t>Property Damage by area</a:t>
            </a:r>
            <a:endParaRPr lang="en-US" sz="2800" dirty="0">
              <a:latin typeface="Lovelo Black" panose="02000000000000000000" pitchFamily="50" charset="0"/>
            </a:endParaRPr>
          </a:p>
        </p:txBody>
      </p:sp>
    </p:spTree>
    <p:extLst>
      <p:ext uri="{BB962C8B-B14F-4D97-AF65-F5344CB8AC3E}">
        <p14:creationId xmlns:p14="http://schemas.microsoft.com/office/powerpoint/2010/main" val="39155311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66775" y="110825"/>
            <a:ext cx="10515600" cy="1325563"/>
          </a:xfrm>
        </p:spPr>
        <p:txBody>
          <a:bodyPr>
            <a:normAutofit/>
          </a:bodyPr>
          <a:lstStyle/>
          <a:p>
            <a:pPr algn="ctr"/>
            <a:r>
              <a:rPr lang="en-US" sz="3600" dirty="0" smtClean="0">
                <a:latin typeface="Lovelo Black" panose="02000000000000000000" pitchFamily="50" charset="0"/>
              </a:rPr>
              <a:t>Automate Data Collection</a:t>
            </a:r>
            <a:endParaRPr lang="en-US" sz="3600" dirty="0">
              <a:latin typeface="Lovelo Black" panose="02000000000000000000" pitchFamily="50" charset="0"/>
            </a:endParaRPr>
          </a:p>
        </p:txBody>
      </p:sp>
      <p:pic>
        <p:nvPicPr>
          <p:cNvPr id="2" name="Picture 1"/>
          <p:cNvPicPr>
            <a:picLocks noChangeAspect="1"/>
          </p:cNvPicPr>
          <p:nvPr/>
        </p:nvPicPr>
        <p:blipFill>
          <a:blip r:embed="rId2"/>
          <a:stretch>
            <a:fillRect/>
          </a:stretch>
        </p:blipFill>
        <p:spPr>
          <a:xfrm>
            <a:off x="409303" y="1690688"/>
            <a:ext cx="6867797" cy="4320799"/>
          </a:xfrm>
          <a:prstGeom prst="rect">
            <a:avLst/>
          </a:prstGeom>
        </p:spPr>
      </p:pic>
      <p:sp>
        <p:nvSpPr>
          <p:cNvPr id="4" name="TextBox 3"/>
          <p:cNvSpPr txBox="1"/>
          <p:nvPr/>
        </p:nvSpPr>
        <p:spPr>
          <a:xfrm>
            <a:off x="8298059" y="2058479"/>
            <a:ext cx="3230880" cy="646331"/>
          </a:xfrm>
          <a:prstGeom prst="rect">
            <a:avLst/>
          </a:prstGeom>
          <a:noFill/>
          <a:ln w="38100">
            <a:solidFill>
              <a:srgbClr val="FEA028"/>
            </a:solidFill>
            <a:prstDash val="sysDash"/>
          </a:ln>
        </p:spPr>
        <p:txBody>
          <a:bodyPr wrap="square" rtlCol="0">
            <a:spAutoFit/>
          </a:bodyPr>
          <a:lstStyle/>
          <a:p>
            <a:r>
              <a:rPr lang="en-US" dirty="0" smtClean="0"/>
              <a:t>Now Users can create and edit without leaving Outlook.  </a:t>
            </a:r>
            <a:endParaRPr lang="en-US" dirty="0"/>
          </a:p>
        </p:txBody>
      </p:sp>
      <p:cxnSp>
        <p:nvCxnSpPr>
          <p:cNvPr id="9" name="Straight Arrow Connector 8"/>
          <p:cNvCxnSpPr/>
          <p:nvPr/>
        </p:nvCxnSpPr>
        <p:spPr>
          <a:xfrm flipH="1">
            <a:off x="6035040" y="4952609"/>
            <a:ext cx="2046514" cy="18466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12" name="Picture 11"/>
          <p:cNvPicPr>
            <a:picLocks noChangeAspect="1"/>
          </p:cNvPicPr>
          <p:nvPr/>
        </p:nvPicPr>
        <p:blipFill rotWithShape="1">
          <a:blip r:embed="rId3"/>
          <a:srcRect l="12464" r="-1"/>
          <a:stretch/>
        </p:blipFill>
        <p:spPr>
          <a:xfrm>
            <a:off x="9440818" y="4522644"/>
            <a:ext cx="258473" cy="247650"/>
          </a:xfrm>
          <a:prstGeom prst="rect">
            <a:avLst/>
          </a:prstGeom>
        </p:spPr>
      </p:pic>
      <p:cxnSp>
        <p:nvCxnSpPr>
          <p:cNvPr id="13" name="Straight Arrow Connector 12"/>
          <p:cNvCxnSpPr/>
          <p:nvPr/>
        </p:nvCxnSpPr>
        <p:spPr>
          <a:xfrm flipH="1" flipV="1">
            <a:off x="6750657" y="4952609"/>
            <a:ext cx="1330898" cy="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6" name="Straight Arrow Connector 15"/>
          <p:cNvCxnSpPr/>
          <p:nvPr/>
        </p:nvCxnSpPr>
        <p:spPr>
          <a:xfrm flipH="1" flipV="1">
            <a:off x="6750657" y="2949934"/>
            <a:ext cx="1330898" cy="200267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9" name="Straight Arrow Connector 18"/>
          <p:cNvCxnSpPr>
            <a:stCxn id="4" idx="1"/>
          </p:cNvCxnSpPr>
          <p:nvPr/>
        </p:nvCxnSpPr>
        <p:spPr>
          <a:xfrm flipH="1">
            <a:off x="6514696" y="2381645"/>
            <a:ext cx="1783363" cy="94525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2" name="Straight Arrow Connector 21"/>
          <p:cNvCxnSpPr>
            <a:stCxn id="4" idx="1"/>
          </p:cNvCxnSpPr>
          <p:nvPr/>
        </p:nvCxnSpPr>
        <p:spPr>
          <a:xfrm flipH="1">
            <a:off x="7089746" y="2381645"/>
            <a:ext cx="1208313" cy="147269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5" name="Straight Arrow Connector 24"/>
          <p:cNvCxnSpPr>
            <a:stCxn id="4" idx="1"/>
          </p:cNvCxnSpPr>
          <p:nvPr/>
        </p:nvCxnSpPr>
        <p:spPr>
          <a:xfrm flipH="1">
            <a:off x="5735468" y="2381645"/>
            <a:ext cx="2562591" cy="216975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9" name="Elbow Connector 28"/>
          <p:cNvCxnSpPr/>
          <p:nvPr/>
        </p:nvCxnSpPr>
        <p:spPr>
          <a:xfrm rot="5400000">
            <a:off x="5650236" y="2797307"/>
            <a:ext cx="2867569" cy="2428077"/>
          </a:xfrm>
          <a:prstGeom prst="bentConnector3">
            <a:avLst>
              <a:gd name="adj1" fmla="val 99911"/>
            </a:avLst>
          </a:prstGeom>
          <a:ln>
            <a:tailEnd type="triangle"/>
          </a:ln>
        </p:spPr>
        <p:style>
          <a:lnRef idx="1">
            <a:schemeClr val="accent2"/>
          </a:lnRef>
          <a:fillRef idx="0">
            <a:schemeClr val="accent2"/>
          </a:fillRef>
          <a:effectRef idx="0">
            <a:schemeClr val="accent2"/>
          </a:effectRef>
          <a:fontRef idx="minor">
            <a:schemeClr val="tx1"/>
          </a:fontRef>
        </p:style>
      </p:cxnSp>
      <p:sp>
        <p:nvSpPr>
          <p:cNvPr id="14" name="TextBox 13"/>
          <p:cNvSpPr txBox="1"/>
          <p:nvPr/>
        </p:nvSpPr>
        <p:spPr>
          <a:xfrm>
            <a:off x="8474907" y="4444937"/>
            <a:ext cx="3230880" cy="923330"/>
          </a:xfrm>
          <a:prstGeom prst="rect">
            <a:avLst/>
          </a:prstGeom>
          <a:noFill/>
          <a:ln w="38100">
            <a:solidFill>
              <a:srgbClr val="FEA028"/>
            </a:solidFill>
            <a:prstDash val="sysDash"/>
          </a:ln>
        </p:spPr>
        <p:txBody>
          <a:bodyPr wrap="square" rtlCol="0">
            <a:spAutoFit/>
          </a:bodyPr>
          <a:lstStyle/>
          <a:p>
            <a:r>
              <a:rPr lang="en-US" dirty="0"/>
              <a:t>Click the       to file emails.  Replies will be automatically captured.   </a:t>
            </a:r>
          </a:p>
        </p:txBody>
      </p:sp>
    </p:spTree>
    <p:extLst>
      <p:ext uri="{BB962C8B-B14F-4D97-AF65-F5344CB8AC3E}">
        <p14:creationId xmlns:p14="http://schemas.microsoft.com/office/powerpoint/2010/main" val="21259016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sz="3600" dirty="0" smtClean="0">
                <a:latin typeface="Lovelo Black" panose="02000000000000000000" pitchFamily="50" charset="0"/>
              </a:rPr>
              <a:t>Automate Data collection</a:t>
            </a:r>
            <a:endParaRPr lang="en-US" sz="3600" dirty="0">
              <a:latin typeface="Lovelo Black" panose="02000000000000000000" pitchFamily="50" charset="0"/>
            </a:endParaRPr>
          </a:p>
        </p:txBody>
      </p:sp>
      <p:sp>
        <p:nvSpPr>
          <p:cNvPr id="4" name="TextBox 3"/>
          <p:cNvSpPr txBox="1"/>
          <p:nvPr/>
        </p:nvSpPr>
        <p:spPr>
          <a:xfrm>
            <a:off x="8122920" y="2484594"/>
            <a:ext cx="3230880" cy="646331"/>
          </a:xfrm>
          <a:prstGeom prst="rect">
            <a:avLst/>
          </a:prstGeom>
          <a:noFill/>
          <a:ln w="38100">
            <a:solidFill>
              <a:srgbClr val="FEA028"/>
            </a:solidFill>
            <a:prstDash val="sysDash"/>
          </a:ln>
        </p:spPr>
        <p:txBody>
          <a:bodyPr wrap="square" rtlCol="0">
            <a:spAutoFit/>
          </a:bodyPr>
          <a:lstStyle/>
          <a:p>
            <a:r>
              <a:rPr lang="en-US" dirty="0" smtClean="0"/>
              <a:t>Updating an Opportunity from within Outlook</a:t>
            </a:r>
            <a:endParaRPr lang="en-US" dirty="0"/>
          </a:p>
        </p:txBody>
      </p:sp>
      <p:pic>
        <p:nvPicPr>
          <p:cNvPr id="6" name="Picture 5"/>
          <p:cNvPicPr>
            <a:picLocks noChangeAspect="1"/>
          </p:cNvPicPr>
          <p:nvPr/>
        </p:nvPicPr>
        <p:blipFill rotWithShape="1">
          <a:blip r:embed="rId2"/>
          <a:srcRect r="1652"/>
          <a:stretch/>
        </p:blipFill>
        <p:spPr>
          <a:xfrm>
            <a:off x="1119568" y="2055223"/>
            <a:ext cx="5456161" cy="3950550"/>
          </a:xfrm>
          <a:prstGeom prst="rect">
            <a:avLst/>
          </a:prstGeom>
        </p:spPr>
      </p:pic>
      <p:cxnSp>
        <p:nvCxnSpPr>
          <p:cNvPr id="17" name="Straight Arrow Connector 16"/>
          <p:cNvCxnSpPr>
            <a:stCxn id="4" idx="1"/>
          </p:cNvCxnSpPr>
          <p:nvPr/>
        </p:nvCxnSpPr>
        <p:spPr>
          <a:xfrm flipH="1">
            <a:off x="6130456" y="2807760"/>
            <a:ext cx="1992464" cy="55564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7403586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Connector 17"/>
          <p:cNvCxnSpPr/>
          <p:nvPr/>
        </p:nvCxnSpPr>
        <p:spPr>
          <a:xfrm flipV="1">
            <a:off x="2952206" y="2059876"/>
            <a:ext cx="1402080" cy="2496"/>
          </a:xfrm>
          <a:prstGeom prst="line">
            <a:avLst/>
          </a:prstGeom>
          <a:ln w="381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72448" y="871748"/>
            <a:ext cx="2381250" cy="2381250"/>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7548" y="1179767"/>
            <a:ext cx="1765211" cy="1765211"/>
          </a:xfrm>
          <a:prstGeom prst="rect">
            <a:avLst/>
          </a:prstGeom>
        </p:spPr>
      </p:pic>
      <p:sp>
        <p:nvSpPr>
          <p:cNvPr id="22" name="TextBox 21"/>
          <p:cNvSpPr txBox="1"/>
          <p:nvPr/>
        </p:nvSpPr>
        <p:spPr>
          <a:xfrm>
            <a:off x="2883648" y="3104584"/>
            <a:ext cx="4567615" cy="646331"/>
          </a:xfrm>
          <a:prstGeom prst="rect">
            <a:avLst/>
          </a:prstGeom>
          <a:noFill/>
          <a:ln w="38100">
            <a:solidFill>
              <a:srgbClr val="F89C27"/>
            </a:solidFill>
            <a:prstDash val="sysDash"/>
          </a:ln>
        </p:spPr>
        <p:txBody>
          <a:bodyPr wrap="square" rtlCol="0">
            <a:spAutoFit/>
          </a:bodyPr>
          <a:lstStyle/>
          <a:p>
            <a:pPr algn="ctr"/>
            <a:r>
              <a:rPr lang="en-US" dirty="0" smtClean="0"/>
              <a:t>File and track emails inside Salesforce or with a stand alone document management system</a:t>
            </a:r>
            <a:endParaRPr lang="en-US" dirty="0"/>
          </a:p>
        </p:txBody>
      </p:sp>
      <p:pic>
        <p:nvPicPr>
          <p:cNvPr id="8" name="Picture 7"/>
          <p:cNvPicPr>
            <a:picLocks noChangeAspect="1"/>
          </p:cNvPicPr>
          <p:nvPr/>
        </p:nvPicPr>
        <p:blipFill rotWithShape="1">
          <a:blip r:embed="rId4"/>
          <a:srcRect t="46860"/>
          <a:stretch/>
        </p:blipFill>
        <p:spPr>
          <a:xfrm>
            <a:off x="1693022" y="3052083"/>
            <a:ext cx="4748767" cy="3167229"/>
          </a:xfrm>
          <a:prstGeom prst="rect">
            <a:avLst/>
          </a:prstGeom>
        </p:spPr>
      </p:pic>
      <p:sp>
        <p:nvSpPr>
          <p:cNvPr id="13" name="Title 1"/>
          <p:cNvSpPr txBox="1">
            <a:spLocks/>
          </p:cNvSpPr>
          <p:nvPr/>
        </p:nvSpPr>
        <p:spPr>
          <a:xfrm>
            <a:off x="838200" y="220409"/>
            <a:ext cx="10515600" cy="584109"/>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dirty="0" smtClean="0">
                <a:latin typeface="Lovelo Black" panose="02000000000000000000" pitchFamily="50" charset="0"/>
              </a:rPr>
              <a:t>Integrate CRM and/or DM Systems</a:t>
            </a:r>
            <a:endParaRPr lang="en-US" sz="3200" dirty="0">
              <a:latin typeface="Lovelo Black" panose="02000000000000000000" pitchFamily="50" charset="0"/>
            </a:endParaRPr>
          </a:p>
        </p:txBody>
      </p:sp>
      <p:pic>
        <p:nvPicPr>
          <p:cNvPr id="4" name="Picture 3"/>
          <p:cNvPicPr>
            <a:picLocks noChangeAspect="1"/>
          </p:cNvPicPr>
          <p:nvPr/>
        </p:nvPicPr>
        <p:blipFill>
          <a:blip r:embed="rId5">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7648624" y="4549488"/>
            <a:ext cx="1828895" cy="1828895"/>
          </a:xfrm>
          <a:prstGeom prst="rect">
            <a:avLst/>
          </a:prstGeom>
        </p:spPr>
      </p:pic>
      <p:cxnSp>
        <p:nvCxnSpPr>
          <p:cNvPr id="6" name="Straight Arrow Connector 5"/>
          <p:cNvCxnSpPr/>
          <p:nvPr/>
        </p:nvCxnSpPr>
        <p:spPr>
          <a:xfrm flipH="1" flipV="1">
            <a:off x="8563071" y="2944978"/>
            <a:ext cx="1" cy="1524270"/>
          </a:xfrm>
          <a:prstGeom prst="straightConnector1">
            <a:avLst/>
          </a:prstGeom>
          <a:ln w="38100">
            <a:solidFill>
              <a:srgbClr val="F89C27"/>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7" name="Rectangular Callout 6"/>
          <p:cNvSpPr/>
          <p:nvPr/>
        </p:nvSpPr>
        <p:spPr>
          <a:xfrm>
            <a:off x="9931795" y="2715535"/>
            <a:ext cx="1802296" cy="1315229"/>
          </a:xfrm>
          <a:prstGeom prst="wedgeRectCallout">
            <a:avLst>
              <a:gd name="adj1" fmla="val -87137"/>
              <a:gd name="adj2" fmla="val 80267"/>
            </a:avLst>
          </a:prstGeom>
          <a:noFill/>
          <a:ln w="381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5C99CB"/>
                </a:solidFill>
              </a:rPr>
              <a:t>These usually integrate with Salesforce already!!!</a:t>
            </a:r>
            <a:endParaRPr lang="en-US" dirty="0">
              <a:solidFill>
                <a:srgbClr val="5C99CB"/>
              </a:solidFill>
            </a:endParaRPr>
          </a:p>
        </p:txBody>
      </p:sp>
      <p:sp>
        <p:nvSpPr>
          <p:cNvPr id="9" name="TextBox 8"/>
          <p:cNvSpPr txBox="1"/>
          <p:nvPr/>
        </p:nvSpPr>
        <p:spPr>
          <a:xfrm>
            <a:off x="7283397" y="6219312"/>
            <a:ext cx="2559347" cy="584775"/>
          </a:xfrm>
          <a:prstGeom prst="rect">
            <a:avLst/>
          </a:prstGeom>
          <a:noFill/>
        </p:spPr>
        <p:txBody>
          <a:bodyPr wrap="square" rtlCol="0">
            <a:spAutoFit/>
          </a:bodyPr>
          <a:lstStyle/>
          <a:p>
            <a:pPr algn="ctr"/>
            <a:r>
              <a:rPr lang="en-US" sz="1600" b="1" dirty="0" smtClean="0"/>
              <a:t>Document Management</a:t>
            </a:r>
          </a:p>
          <a:p>
            <a:pPr algn="ctr"/>
            <a:r>
              <a:rPr lang="en-US" sz="1600" b="1" dirty="0" smtClean="0"/>
              <a:t> System</a:t>
            </a:r>
            <a:endParaRPr lang="en-US" sz="1600" b="1" dirty="0"/>
          </a:p>
        </p:txBody>
      </p:sp>
      <p:grpSp>
        <p:nvGrpSpPr>
          <p:cNvPr id="19" name="Group 18"/>
          <p:cNvGrpSpPr/>
          <p:nvPr/>
        </p:nvGrpSpPr>
        <p:grpSpPr>
          <a:xfrm>
            <a:off x="4548149" y="1295511"/>
            <a:ext cx="2011680" cy="1533721"/>
            <a:chOff x="3831772" y="940327"/>
            <a:chExt cx="2011680" cy="1533721"/>
          </a:xfrm>
        </p:grpSpPr>
        <p:pic>
          <p:nvPicPr>
            <p:cNvPr id="21" name="Picture 20"/>
            <p:cNvPicPr>
              <a:picLocks noChangeAspect="1"/>
            </p:cNvPicPr>
            <p:nvPr/>
          </p:nvPicPr>
          <p:blipFill rotWithShape="1">
            <a:blip r:embed="rId6"/>
            <a:srcRect l="3496" t="50950" r="2998" b="38639"/>
            <a:stretch/>
          </p:blipFill>
          <p:spPr>
            <a:xfrm>
              <a:off x="3859808" y="1968002"/>
              <a:ext cx="1959430" cy="243975"/>
            </a:xfrm>
            <a:prstGeom prst="rect">
              <a:avLst/>
            </a:prstGeom>
          </p:spPr>
        </p:pic>
        <p:pic>
          <p:nvPicPr>
            <p:cNvPr id="23" name="Picture 22"/>
            <p:cNvPicPr>
              <a:picLocks noChangeAspect="1"/>
            </p:cNvPicPr>
            <p:nvPr/>
          </p:nvPicPr>
          <p:blipFill rotWithShape="1">
            <a:blip r:embed="rId6"/>
            <a:srcRect l="2170" t="70606" r="3908" b="18209"/>
            <a:stretch/>
          </p:blipFill>
          <p:spPr>
            <a:xfrm>
              <a:off x="3834925" y="2211977"/>
              <a:ext cx="1968138" cy="262071"/>
            </a:xfrm>
            <a:prstGeom prst="rect">
              <a:avLst/>
            </a:prstGeom>
          </p:spPr>
        </p:pic>
        <p:pic>
          <p:nvPicPr>
            <p:cNvPr id="24" name="Picture 23"/>
            <p:cNvPicPr>
              <a:picLocks noChangeAspect="1"/>
            </p:cNvPicPr>
            <p:nvPr/>
          </p:nvPicPr>
          <p:blipFill rotWithShape="1">
            <a:blip r:embed="rId6"/>
            <a:srcRect l="2378" t="11361" r="4116" b="78233"/>
            <a:stretch/>
          </p:blipFill>
          <p:spPr>
            <a:xfrm>
              <a:off x="3831772" y="1715140"/>
              <a:ext cx="1959429" cy="243840"/>
            </a:xfrm>
            <a:prstGeom prst="rect">
              <a:avLst/>
            </a:prstGeom>
          </p:spPr>
        </p:pic>
        <p:pic>
          <p:nvPicPr>
            <p:cNvPr id="25" name="Picture 24"/>
            <p:cNvPicPr>
              <a:picLocks noChangeAspect="1"/>
            </p:cNvPicPr>
            <p:nvPr/>
          </p:nvPicPr>
          <p:blipFill rotWithShape="1">
            <a:blip r:embed="rId6"/>
            <a:srcRect l="2585" t="40907" r="8895" b="48315"/>
            <a:stretch/>
          </p:blipFill>
          <p:spPr>
            <a:xfrm>
              <a:off x="3831772" y="1472697"/>
              <a:ext cx="1854927" cy="252549"/>
            </a:xfrm>
            <a:prstGeom prst="rect">
              <a:avLst/>
            </a:prstGeom>
          </p:spPr>
        </p:pic>
        <p:pic>
          <p:nvPicPr>
            <p:cNvPr id="26" name="Picture 25"/>
            <p:cNvPicPr>
              <a:picLocks noChangeAspect="1"/>
            </p:cNvPicPr>
            <p:nvPr/>
          </p:nvPicPr>
          <p:blipFill rotWithShape="1">
            <a:blip r:embed="rId6"/>
            <a:srcRect l="2005" t="30982" r="1995" b="58611"/>
            <a:stretch/>
          </p:blipFill>
          <p:spPr>
            <a:xfrm>
              <a:off x="3831772" y="1184367"/>
              <a:ext cx="2011680" cy="243839"/>
            </a:xfrm>
            <a:prstGeom prst="rect">
              <a:avLst/>
            </a:prstGeom>
          </p:spPr>
        </p:pic>
        <p:pic>
          <p:nvPicPr>
            <p:cNvPr id="27" name="Picture 26"/>
            <p:cNvPicPr>
              <a:picLocks noChangeAspect="1"/>
            </p:cNvPicPr>
            <p:nvPr/>
          </p:nvPicPr>
          <p:blipFill rotWithShape="1">
            <a:blip r:embed="rId6"/>
            <a:srcRect l="2586" t="89967" r="5154"/>
            <a:stretch/>
          </p:blipFill>
          <p:spPr>
            <a:xfrm>
              <a:off x="3842389" y="940327"/>
              <a:ext cx="1933304" cy="235084"/>
            </a:xfrm>
            <a:prstGeom prst="rect">
              <a:avLst/>
            </a:prstGeom>
          </p:spPr>
        </p:pic>
      </p:grpSp>
      <p:sp>
        <p:nvSpPr>
          <p:cNvPr id="29" name="Rectangle 28"/>
          <p:cNvSpPr/>
          <p:nvPr/>
        </p:nvSpPr>
        <p:spPr>
          <a:xfrm>
            <a:off x="4354286" y="1114697"/>
            <a:ext cx="1463040" cy="1787674"/>
          </a:xfrm>
          <a:prstGeom prst="rect">
            <a:avLst/>
          </a:prstGeom>
          <a:noFill/>
          <a:ln w="381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Connector 29"/>
          <p:cNvCxnSpPr>
            <a:endCxn id="11" idx="1"/>
          </p:cNvCxnSpPr>
          <p:nvPr/>
        </p:nvCxnSpPr>
        <p:spPr>
          <a:xfrm>
            <a:off x="5881317" y="2058628"/>
            <a:ext cx="1491131" cy="3745"/>
          </a:xfrm>
          <a:prstGeom prst="line">
            <a:avLst/>
          </a:prstGeom>
          <a:ln w="381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85125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99292"/>
            <a:ext cx="10515600" cy="1325563"/>
          </a:xfrm>
        </p:spPr>
        <p:txBody>
          <a:bodyPr>
            <a:normAutofit/>
          </a:bodyPr>
          <a:lstStyle/>
          <a:p>
            <a:pPr algn="ctr"/>
            <a:r>
              <a:rPr lang="en-US" sz="3600" dirty="0" smtClean="0">
                <a:latin typeface="Lovelo Black" panose="02000000000000000000" pitchFamily="50" charset="0"/>
              </a:rPr>
              <a:t>Emails and Attachments</a:t>
            </a:r>
            <a:endParaRPr lang="en-US" sz="3600" dirty="0">
              <a:latin typeface="Lovelo Black" panose="02000000000000000000" pitchFamily="50" charset="0"/>
            </a:endParaRPr>
          </a:p>
        </p:txBody>
      </p:sp>
      <p:sp>
        <p:nvSpPr>
          <p:cNvPr id="4" name="TextBox 3"/>
          <p:cNvSpPr txBox="1"/>
          <p:nvPr/>
        </p:nvSpPr>
        <p:spPr>
          <a:xfrm>
            <a:off x="8750241" y="2506509"/>
            <a:ext cx="3230880" cy="923330"/>
          </a:xfrm>
          <a:prstGeom prst="rect">
            <a:avLst/>
          </a:prstGeom>
          <a:noFill/>
          <a:ln w="38100">
            <a:solidFill>
              <a:srgbClr val="F89C27"/>
            </a:solidFill>
            <a:prstDash val="sysDash"/>
          </a:ln>
        </p:spPr>
        <p:txBody>
          <a:bodyPr wrap="square" rtlCol="0">
            <a:spAutoFit/>
          </a:bodyPr>
          <a:lstStyle/>
          <a:p>
            <a:r>
              <a:rPr lang="en-US" dirty="0" smtClean="0"/>
              <a:t>Easily categorize and associate emails with any Salesforce object</a:t>
            </a:r>
            <a:endParaRPr lang="en-US" dirty="0"/>
          </a:p>
        </p:txBody>
      </p:sp>
      <p:pic>
        <p:nvPicPr>
          <p:cNvPr id="2" name="Picture 1"/>
          <p:cNvPicPr>
            <a:picLocks noChangeAspect="1"/>
          </p:cNvPicPr>
          <p:nvPr/>
        </p:nvPicPr>
        <p:blipFill rotWithShape="1">
          <a:blip r:embed="rId2"/>
          <a:srcRect l="56637" t="2875" b="48887"/>
          <a:stretch/>
        </p:blipFill>
        <p:spPr>
          <a:xfrm>
            <a:off x="572386" y="1886520"/>
            <a:ext cx="7747237" cy="4147457"/>
          </a:xfrm>
          <a:prstGeom prst="rect">
            <a:avLst/>
          </a:prstGeom>
        </p:spPr>
      </p:pic>
      <p:sp>
        <p:nvSpPr>
          <p:cNvPr id="7" name="TextBox 6"/>
          <p:cNvSpPr txBox="1"/>
          <p:nvPr/>
        </p:nvSpPr>
        <p:spPr>
          <a:xfrm>
            <a:off x="8750241" y="3788320"/>
            <a:ext cx="3230880" cy="923330"/>
          </a:xfrm>
          <a:prstGeom prst="rect">
            <a:avLst/>
          </a:prstGeom>
          <a:noFill/>
          <a:ln w="38100">
            <a:solidFill>
              <a:srgbClr val="F89C27"/>
            </a:solidFill>
            <a:prstDash val="sysDash"/>
          </a:ln>
        </p:spPr>
        <p:txBody>
          <a:bodyPr wrap="square" rtlCol="0">
            <a:spAutoFit/>
          </a:bodyPr>
          <a:lstStyle/>
          <a:p>
            <a:r>
              <a:rPr lang="en-US" dirty="0" smtClean="0"/>
              <a:t>Or store the emails and attachments in a separate document management system.    </a:t>
            </a:r>
            <a:endParaRPr lang="en-US" dirty="0"/>
          </a:p>
        </p:txBody>
      </p:sp>
      <p:cxnSp>
        <p:nvCxnSpPr>
          <p:cNvPr id="8" name="Straight Arrow Connector 7"/>
          <p:cNvCxnSpPr>
            <a:stCxn id="4" idx="1"/>
          </p:cNvCxnSpPr>
          <p:nvPr/>
        </p:nvCxnSpPr>
        <p:spPr>
          <a:xfrm flipH="1">
            <a:off x="7944633" y="2968174"/>
            <a:ext cx="805608" cy="65749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9" name="Straight Arrow Connector 8"/>
          <p:cNvCxnSpPr>
            <a:stCxn id="7" idx="1"/>
          </p:cNvCxnSpPr>
          <p:nvPr/>
        </p:nvCxnSpPr>
        <p:spPr>
          <a:xfrm flipH="1">
            <a:off x="7162800" y="4249985"/>
            <a:ext cx="1587441" cy="5946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2" name="TextBox 11"/>
          <p:cNvSpPr txBox="1"/>
          <p:nvPr/>
        </p:nvSpPr>
        <p:spPr>
          <a:xfrm>
            <a:off x="8750241" y="5151947"/>
            <a:ext cx="3230880" cy="1200329"/>
          </a:xfrm>
          <a:prstGeom prst="rect">
            <a:avLst/>
          </a:prstGeom>
          <a:noFill/>
          <a:ln w="38100">
            <a:solidFill>
              <a:srgbClr val="F89C27"/>
            </a:solidFill>
            <a:prstDash val="sysDash"/>
          </a:ln>
        </p:spPr>
        <p:txBody>
          <a:bodyPr wrap="square" rtlCol="0">
            <a:spAutoFit/>
          </a:bodyPr>
          <a:lstStyle/>
          <a:p>
            <a:r>
              <a:rPr lang="en-US" dirty="0"/>
              <a:t>Emails will be uploaded with the corresponding opportunity, Account/customer, and project related data</a:t>
            </a:r>
          </a:p>
        </p:txBody>
      </p:sp>
      <p:cxnSp>
        <p:nvCxnSpPr>
          <p:cNvPr id="11" name="Straight Arrow Connector 10"/>
          <p:cNvCxnSpPr>
            <a:stCxn id="7" idx="2"/>
            <a:endCxn id="12" idx="0"/>
          </p:cNvCxnSpPr>
          <p:nvPr/>
        </p:nvCxnSpPr>
        <p:spPr>
          <a:xfrm>
            <a:off x="10365681" y="4711650"/>
            <a:ext cx="0" cy="440297"/>
          </a:xfrm>
          <a:prstGeom prst="straightConnector1">
            <a:avLst/>
          </a:prstGeom>
          <a:ln w="38100">
            <a:solidFill>
              <a:srgbClr val="F89C27"/>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750241" y="1479346"/>
            <a:ext cx="3230880" cy="646331"/>
          </a:xfrm>
          <a:prstGeom prst="rect">
            <a:avLst/>
          </a:prstGeom>
          <a:noFill/>
          <a:ln w="38100">
            <a:solidFill>
              <a:srgbClr val="F89C27"/>
            </a:solidFill>
            <a:prstDash val="sysDash"/>
          </a:ln>
        </p:spPr>
        <p:txBody>
          <a:bodyPr wrap="square" rtlCol="0">
            <a:spAutoFit/>
          </a:bodyPr>
          <a:lstStyle/>
          <a:p>
            <a:r>
              <a:rPr lang="en-US" dirty="0" smtClean="0"/>
              <a:t>Pick which attachments you want to keep</a:t>
            </a:r>
            <a:endParaRPr lang="en-US" dirty="0"/>
          </a:p>
        </p:txBody>
      </p:sp>
      <p:cxnSp>
        <p:nvCxnSpPr>
          <p:cNvPr id="19" name="Straight Arrow Connector 18"/>
          <p:cNvCxnSpPr>
            <a:stCxn id="18" idx="1"/>
          </p:cNvCxnSpPr>
          <p:nvPr/>
        </p:nvCxnSpPr>
        <p:spPr>
          <a:xfrm flipH="1">
            <a:off x="7326520" y="1802512"/>
            <a:ext cx="1423721" cy="1032745"/>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6691179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830513" y="1540523"/>
            <a:ext cx="7329429" cy="5004349"/>
          </a:xfrm>
          <a:prstGeom prst="rect">
            <a:avLst/>
          </a:prstGeom>
        </p:spPr>
      </p:pic>
      <p:sp>
        <p:nvSpPr>
          <p:cNvPr id="5" name="Title 4"/>
          <p:cNvSpPr>
            <a:spLocks noGrp="1"/>
          </p:cNvSpPr>
          <p:nvPr>
            <p:ph type="title"/>
          </p:nvPr>
        </p:nvSpPr>
        <p:spPr>
          <a:xfrm>
            <a:off x="830513" y="99377"/>
            <a:ext cx="10515600" cy="1325563"/>
          </a:xfrm>
        </p:spPr>
        <p:txBody>
          <a:bodyPr>
            <a:normAutofit/>
          </a:bodyPr>
          <a:lstStyle/>
          <a:p>
            <a:pPr algn="ctr"/>
            <a:r>
              <a:rPr lang="en-US" sz="3600" dirty="0" smtClean="0">
                <a:latin typeface="Lovelo Black" panose="02000000000000000000" pitchFamily="50" charset="0"/>
              </a:rPr>
              <a:t>Let </a:t>
            </a:r>
            <a:r>
              <a:rPr lang="en-US" sz="3600" dirty="0" err="1" smtClean="0">
                <a:latin typeface="Lovelo Black" panose="02000000000000000000" pitchFamily="50" charset="0"/>
              </a:rPr>
              <a:t>efuzion</a:t>
            </a:r>
            <a:r>
              <a:rPr lang="en-US" sz="3600" dirty="0" smtClean="0">
                <a:latin typeface="Lovelo Black" panose="02000000000000000000" pitchFamily="50" charset="0"/>
              </a:rPr>
              <a:t> Capture Email Replies for you</a:t>
            </a:r>
            <a:endParaRPr lang="en-US" sz="3600" dirty="0">
              <a:latin typeface="Lovelo Black" panose="02000000000000000000" pitchFamily="50" charset="0"/>
            </a:endParaRPr>
          </a:p>
        </p:txBody>
      </p:sp>
      <p:sp>
        <p:nvSpPr>
          <p:cNvPr id="4" name="TextBox 3"/>
          <p:cNvSpPr txBox="1"/>
          <p:nvPr/>
        </p:nvSpPr>
        <p:spPr>
          <a:xfrm>
            <a:off x="8750241" y="2173254"/>
            <a:ext cx="3230880" cy="369332"/>
          </a:xfrm>
          <a:prstGeom prst="rect">
            <a:avLst/>
          </a:prstGeom>
          <a:noFill/>
          <a:ln w="38100">
            <a:solidFill>
              <a:srgbClr val="F89C27"/>
            </a:solidFill>
            <a:prstDash val="sysDash"/>
          </a:ln>
        </p:spPr>
        <p:txBody>
          <a:bodyPr wrap="square" rtlCol="0">
            <a:spAutoFit/>
          </a:bodyPr>
          <a:lstStyle/>
          <a:p>
            <a:r>
              <a:rPr lang="en-US" dirty="0" smtClean="0"/>
              <a:t>Automatically File Replies!!!</a:t>
            </a:r>
            <a:endParaRPr lang="en-US" dirty="0"/>
          </a:p>
        </p:txBody>
      </p:sp>
      <p:cxnSp>
        <p:nvCxnSpPr>
          <p:cNvPr id="8" name="Straight Arrow Connector 7"/>
          <p:cNvCxnSpPr>
            <a:stCxn id="4" idx="1"/>
          </p:cNvCxnSpPr>
          <p:nvPr/>
        </p:nvCxnSpPr>
        <p:spPr>
          <a:xfrm flipH="1">
            <a:off x="7707839" y="2357920"/>
            <a:ext cx="1042402" cy="92359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7455495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11906</TotalTime>
  <Words>577</Words>
  <Application>Microsoft Office PowerPoint</Application>
  <PresentationFormat>Widescreen</PresentationFormat>
  <Paragraphs>114</Paragraphs>
  <Slides>44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Arial</vt:lpstr>
      <vt:lpstr>Calibri</vt:lpstr>
      <vt:lpstr>Calibri Light</vt:lpstr>
      <vt:lpstr>Candara</vt:lpstr>
      <vt:lpstr>Formata</vt:lpstr>
      <vt:lpstr>Lovelo Black</vt:lpstr>
      <vt:lpstr>Office Theme</vt:lpstr>
      <vt:lpstr>PowerPoint Presentation</vt:lpstr>
      <vt:lpstr>PowerPoint Presentation</vt:lpstr>
      <vt:lpstr>PowerPoint Presentation</vt:lpstr>
      <vt:lpstr>Collect Contacts Easily</vt:lpstr>
      <vt:lpstr>Automate Data Collection</vt:lpstr>
      <vt:lpstr>Automate Data collection</vt:lpstr>
      <vt:lpstr>PowerPoint Presentation</vt:lpstr>
      <vt:lpstr>Emails and Attachments</vt:lpstr>
      <vt:lpstr>Let efuzion Capture Email Replies for you</vt:lpstr>
      <vt:lpstr>PowerPoint Presentation</vt:lpstr>
      <vt:lpstr>Insight your email</vt:lpstr>
      <vt:lpstr>PowerPoint Presentation</vt:lpstr>
      <vt:lpstr>Free!!!</vt:lpstr>
      <vt:lpstr>Get big on data</vt:lpstr>
      <vt:lpstr>Get Big On Data</vt:lpstr>
      <vt:lpstr>PowerPoint Presentation</vt:lpstr>
      <vt:lpstr>eFuzion includes powerful Business Intelligence and analytics.  </vt:lpstr>
      <vt:lpstr>Discover with Drag and Drop Interface</vt:lpstr>
      <vt:lpstr>Add Measures and Attributes Filter – Sort - Trellis</vt:lpstr>
      <vt:lpstr>Easily Change and save your Chart Types to generate new dashboards Share it and Collaborate on the data</vt:lpstr>
      <vt:lpstr>Integration and Automation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DTI Marketing Strategy</dc:title>
  <dc:creator>Phil Dixon</dc:creator>
  <cp:lastModifiedBy>Phil Dixon</cp:lastModifiedBy>
  <cp:revision>74</cp:revision>
  <dcterms:created xsi:type="dcterms:W3CDTF">2014-12-05T00:27:51Z</dcterms:created>
  <dcterms:modified xsi:type="dcterms:W3CDTF">2015-01-06T18:55:12Z</dcterms:modified>
</cp:coreProperties>
</file>